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59"/>
  </p:notesMasterIdLst>
  <p:sldIdLst>
    <p:sldId id="256" r:id="rId2"/>
    <p:sldId id="257" r:id="rId3"/>
    <p:sldId id="258" r:id="rId4"/>
    <p:sldId id="271" r:id="rId5"/>
    <p:sldId id="279" r:id="rId6"/>
    <p:sldId id="324" r:id="rId7"/>
    <p:sldId id="280" r:id="rId8"/>
    <p:sldId id="282" r:id="rId9"/>
    <p:sldId id="330" r:id="rId10"/>
    <p:sldId id="326" r:id="rId11"/>
    <p:sldId id="332" r:id="rId12"/>
    <p:sldId id="299" r:id="rId13"/>
    <p:sldId id="300" r:id="rId14"/>
    <p:sldId id="334" r:id="rId15"/>
    <p:sldId id="333" r:id="rId16"/>
    <p:sldId id="278" r:id="rId17"/>
    <p:sldId id="328" r:id="rId18"/>
    <p:sldId id="323" r:id="rId19"/>
    <p:sldId id="307" r:id="rId20"/>
    <p:sldId id="290" r:id="rId21"/>
    <p:sldId id="292" r:id="rId22"/>
    <p:sldId id="329" r:id="rId23"/>
    <p:sldId id="281" r:id="rId24"/>
    <p:sldId id="277" r:id="rId25"/>
    <p:sldId id="311" r:id="rId26"/>
    <p:sldId id="312" r:id="rId27"/>
    <p:sldId id="321" r:id="rId28"/>
    <p:sldId id="322" r:id="rId29"/>
    <p:sldId id="313" r:id="rId30"/>
    <p:sldId id="314" r:id="rId31"/>
    <p:sldId id="317" r:id="rId32"/>
    <p:sldId id="318" r:id="rId33"/>
    <p:sldId id="319" r:id="rId34"/>
    <p:sldId id="320" r:id="rId35"/>
    <p:sldId id="303" r:id="rId36"/>
    <p:sldId id="276" r:id="rId37"/>
    <p:sldId id="308" r:id="rId38"/>
    <p:sldId id="269" r:id="rId39"/>
    <p:sldId id="291" r:id="rId40"/>
    <p:sldId id="325" r:id="rId41"/>
    <p:sldId id="298" r:id="rId42"/>
    <p:sldId id="286" r:id="rId43"/>
    <p:sldId id="287" r:id="rId44"/>
    <p:sldId id="288" r:id="rId45"/>
    <p:sldId id="289" r:id="rId46"/>
    <p:sldId id="285" r:id="rId47"/>
    <p:sldId id="294" r:id="rId48"/>
    <p:sldId id="297" r:id="rId49"/>
    <p:sldId id="296" r:id="rId50"/>
    <p:sldId id="302" r:id="rId51"/>
    <p:sldId id="327" r:id="rId52"/>
    <p:sldId id="301" r:id="rId53"/>
    <p:sldId id="304" r:id="rId54"/>
    <p:sldId id="306" r:id="rId55"/>
    <p:sldId id="305" r:id="rId56"/>
    <p:sldId id="309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itao B Zhan" initials="CBZ" lastIdx="2" clrIdx="0">
    <p:extLst>
      <p:ext uri="{19B8F6BF-5375-455C-9EA6-DF929625EA0E}">
        <p15:presenceInfo xmlns:p15="http://schemas.microsoft.com/office/powerpoint/2012/main" userId="S::caitao.zhan@stonybrook.edu::20a68c00-6d00-440f-a514-30ce211a6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7"/>
    <p:restoredTop sz="96041"/>
  </p:normalViewPr>
  <p:slideViewPr>
    <p:cSldViewPr snapToGrid="0" snapToObjects="1">
      <p:cViewPr varScale="1">
        <p:scale>
          <a:sx n="105" d="100"/>
          <a:sy n="105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20:24:05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1542 0 24575,'0'25'0,"0"-10"0,0 19 0,0-11 0,0 8 0,-7-1 0,6 11 0,-13-8 0,12 8 0,-18-17 0,16 5 0,-16-5 0,12-1 0,-6-3 0,7 1 0,-5-6 0,5 6 0,-7 0 0,-1 1 0,1 1 0,-8 6 0,6-6 0,-5-1 0,5 7 0,3-14 0,-9 7 0,7-9 0,-6 1 0,7 7 0,1-7 0,-1 7 0,1-8 0,-2 8 0,2-6 0,-9 13 0,7-13 0,-6 6 0,0-7 0,5 7 0,-13-4 0,13 4 0,-13-6 0,14-2 0,-6 1 0,0 0 0,6-1 0,-14 2 0,14-2 0,-14 2 0,6-1 0,-8-5 0,8 3 0,-5-3 0,5-2 0,-8 7 0,0-13 0,8 6 0,-6 0 0,14-6 0,-14 6 0,14-1 0,-14-5 0,6 5 0,-8-6 0,0 7 0,9-5 0,-7 4 0,6 1 0,-8-5 0,8 10 0,-6-10 0,14 3 0,-6 1 0,0-4 0,-2 3 0,0 1 0,-6-5 0,6 5 0,-8 1 0,9-5 0,1 4 0,7-6 0,1 6 0,6-4 0,1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7:37:32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24575,'31'0'0,"17"0"0,31 0 0,16 0-2543,-28 0 0,2 0 0,5 0 2543,-1 0 0,5 0 0,2 0 0,-1 0 0,-1 0 0,1 0 0,-1 0 0,-3 0 0,3 0 0,-2 0 0,6 0 0,-4 0 0,7 0 0,4 0 0,-2 0 0,-4 0 0,-3-1 0,-5 1 0,2 0 0,7 1 0,0 1 0,9 2 0,4 0 0,0 1 0,-2 1 0,-7-1 0,12 2 0,-5 1 0,-2 0 0,1 1-505,-11-1 0,3 1 0,-1 0 0,-3 0 1,-5 2 504,17 5 0,-6 1 0,0-1 0,6-1 0,0-2 0,-3 1 160,-13-1 0,-2 0 0,-5-1-160,15 2 0,-4-2-494,4-1 0,-3-2 494,-20-3 0,-3 0 966,7 4 0,1 0-966,-2 1 0,-2-2 0,-8-4 0,-2 0 0,-3 3 0,-1 0 1746,0-3 1,0 0-1747,47 12 0,-23-7 0,9 5 0,-20-13 2042,8 12-2042,-11-13 1740,0 6-1740,1-7 1042,-10 0-1042,-2 6 412,-17-4-412,6 3 0,-14-5 0,7 0 0,-9 0 0,1 0 0,0 5 0,7-3 0,2 3 0,8-5 0,-1 0 0,10 0 0,-7 6 0,16-5 0,4 5 0,2-6 0,18 0 0,-19 0 0,19 0 0,-19 0 0,8 0 0,-20 0 0,-2 0 0,-9 0 0,-8 0 0,-2 0 0,-7 0 0,-2 0 0,1 0 0,-7 0 0,1 0 0,-7 0 0,7 0 0,1 0 0,13 0 0,-6 0 0,14 0 0,-6 0 0,0 0 0,6 0 0,-13 0 0,13 6 0,-6 1 0,-10 0 0,-5-1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9:39:43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24575,'0'12'0,"20"23"0,-14-14 0,24 18 0,-17-11 0,10 2 0,0 0 0,-6-2 0,3-7 0,-8 0 0,8 0 0,-9-5 0,-1 4 0,3-4 0,-7-1 0,8-1 0,-5-5 0,1 6 0,-1-5 0,-4 4 0,3-5 0,-7 0 0,7-4 0,-3 3 0,0-3 0,2 4 0,-2-4 0,0 3 0,2-7 0,-2 3 0,3-4 0,-1 0 0,1 0 0,0-4 0,-4-1 0,4-8 0,-2-3 0,5-12 0,1-2 0,15-18 0,5-3 0,22-12 0,12-2-796,-23 26 1,3 0 795,6-9 0,3-2 0,5-5 0,0-2 0,-3 1 0,-2 0 0,-7 9 0,-2 0 0,1-4 0,-2 2-679,22-19 679,-27 19 0,0 1 0,14-8 0,-8-4 0,-15 28 0,-14 10 0,-1-5 1533,-7 19-1533,1-12 184,-1 16 0,-4-1 0,-2 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9:39:52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24575,'0'12'0,"20"23"0,-14-14 0,24 18 0,-17-11 0,10 2 0,0 0 0,-6-2 0,3-7 0,-8 0 0,8 0 0,-9-5 0,-1 4 0,3-4 0,-7-1 0,8-1 0,-5-5 0,1 6 0,-1-5 0,-4 4 0,3-5 0,-7 0 0,7-4 0,-3 3 0,0-3 0,2 4 0,-2-4 0,0 3 0,2-7 0,-2 3 0,3-4 0,-1 0 0,1 0 0,0-4 0,-4-1 0,4-8 0,-2-3 0,5-12 0,1-2 0,15-18 0,5-3 0,22-12 0,12-2-796,-23 26 1,3 0 795,6-9 0,3-2 0,5-5 0,0-2 0,-3 1 0,-2 0 0,-7 9 0,-2 0 0,1-4 0,-2 2-679,22-19 679,-27 19 0,0 1 0,14-8 0,-8-4 0,-15 28 0,-14 10 0,-1-5 1533,-7 19-1533,1-12 184,-1 16 0,-4-1 0,-2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9:39:5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24575,'0'12'0,"20"23"0,-14-14 0,24 18 0,-17-11 0,10 2 0,0 0 0,-6-2 0,3-7 0,-8 0 0,8 0 0,-9-5 0,-1 4 0,3-4 0,-7-1 0,8-1 0,-5-5 0,1 6 0,-1-5 0,-4 4 0,3-5 0,-7 0 0,7-4 0,-3 3 0,0-3 0,2 4 0,-2-4 0,0 3 0,2-7 0,-2 3 0,3-4 0,-1 0 0,1 0 0,0-4 0,-4-1 0,4-8 0,-2-3 0,5-12 0,1-2 0,15-18 0,5-3 0,22-12 0,12-2-796,-23 26 1,3 0 795,6-9 0,3-2 0,5-5 0,0-2 0,-3 1 0,-2 0 0,-7 9 0,-2 0 0,1-4 0,-2 2-679,22-19 679,-27 19 0,0 1 0,14-8 0,-8-4 0,-15 28 0,-14 10 0,-1-5 1533,-7 19-1533,1-12 184,-1 16 0,-4-1 0,-2 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9:40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1 842 24575,'0'12'0,"20"23"0,-14-14 0,24 18 0,-17-11 0,10 2 0,0 0 0,-6-2 0,3-7 0,-8 0 0,8 0 0,-9-5 0,-1 4 0,3-4 0,-7-1 0,8-1 0,-5-5 0,1 6 0,-1-5 0,-4 4 0,3-5 0,-7 0 0,7-4 0,-3 3 0,0-3 0,2 4 0,-2-4 0,0 3 0,2-7 0,-2 3 0,3-4 0,-1 0 0,1 0 0,0-4 0,-4-1 0,4-8 0,-2-3 0,5-12 0,1-2 0,15-18 0,5-3 0,22-12 0,12-2-796,-23 26 1,3 0 795,6-9 0,3-2 0,5-5 0,0-2 0,-3 1 0,-2 0 0,-7 9 0,-2 0 0,1-4 0,-2 2-679,22-19 679,-27 19 0,0 1 0,14-8 0,-8-4 0,-15 28 0,-14 10 0,-1-5 1533,-7 19-1533,1-12 184,-1 16 0,-4-1 0,-2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20:24:0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2754 0 24575,'0'19'0,"0"3"0,0 9 0,0-1 0,0 1 0,0 0 0,0-1 0,0 11 0,0 3 0,0 9 0,-6-9 0,-14 19 0,-1-4 0,-15 10 0,4 10 0,4-22 0,-11 21 0,11-21 0,-2 9 0,-4-12 0,15-11 0,-14 8 0,14-7 0,-6-1 0,1-2 0,-2 0 0,2-8 0,-8 8 0,6 0 0,-5-8 0,-13 10 0,11-12 0,-22 16 0,21-13 0,-10 10 0,13-20 0,-10 7 0,7-6 0,-7 8 0,0-1 0,-2 2 0,-11 1 0,0 1 0,10-2 0,-7 1 0,7-2 0,1 1 0,-9-7 0,19 2 0,-18-2 0,17-2 0,-17 8 0,7-14 0,-9 14 0,-1-13 0,0 14 0,-12-13 0,9 5 0,-9 1 0,12-8 0,0 7 0,10-9 0,3-1 0,0 1 0,8-2 0,-8 1 0,18-1 0,-6 0 0,14-2 0,-14-5 0,14 3 0,-14-9 0,14 9 0,-14-9 0,6 10 0,-8-3 0,0 6 0,1-7 0,-1 6 0,0-6 0,0 1 0,0 4 0,0-11 0,8 11 0,-6-12 0,14 5 0,-6 0 0,9-5 0,5 5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20:24:05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4441 0 24575,'0'25'0,"0"2"0,0 3 0,0 1 0,0 10 0,0-8 0,0 18 0,0-7 0,-9 22 0,-2-9 0,-16 9 0,-3 0 0,2-9 0,-11 21 0,11-21 0,-13 21 0,5-21 0,-4 21 0,1-8 0,5-17 0,0 2 0,10-10 0,0-1-327,-10 10 0,0 1 327,6-12 0,2 0 0,-18 39 0,18-38 0,-1-2 0,-23 31 0,9-6-136,-6-10 136,9 9 0,1-9 0,1-2 0,1-3 0,1-9 0,-2 11 649,3-11-649,-2 8 141,1-7-141,0-1 0,-1 8 0,4-18 0,3 19 0,-1-19 0,4 8 0,-6-11 0,-2 11 0,8-8 0,-6 8 0,7-10 0,-21 13 0,11-10 0,-24 24 0,10-10 0,-13 13 0,-9-9 0,6 7 0,-3-18 0,6 17 0,7-19 0,-4 8 0,1 0 0,3-9 0,-4 9 0,5-11 0,-1-1 0,-3 12 0,2-8 0,-2 8 0,3-12 0,-3 12 0,-10-6 0,6 7 0,-5-10 0,12-3 0,-3 12 0,-10-6 0,7 7 0,-19-8 0,5 11 0,4-17 0,-1 14 0,17-20 0,11-2 0,2-1 0,10-10 0,-10 1 0,7 0 0,-7 0 0,0 1 0,-3-1 0,-9 2 0,-1 0 0,0 0 0,10-2 0,-7 2 0,18-3 0,-8 2 0,18-9 0,-12 6 0,10-12 0,-11 11 0,5-11 0,8 10 0,-6-10 0,6 10 0,-8-3 0,8-1 0,-6 6 0,14-13 0,-6 6 0,8-1 0,0-5 0,1 5 0,5-6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5:52:00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1542 0 24575,'0'25'0,"0"-10"0,0 19 0,0-11 0,0 8 0,-7-1 0,6 11 0,-13-8 0,12 8 0,-18-17 0,16 5 0,-16-5 0,12-1 0,-6-3 0,7 1 0,-5-6 0,5 6 0,-7 0 0,-1 1 0,1 1 0,-8 6 0,6-6 0,-5-1 0,5 7 0,3-14 0,-9 7 0,7-9 0,-6 1 0,7 7 0,1-7 0,-1 7 0,1-8 0,-2 8 0,2-6 0,-9 13 0,7-13 0,-6 6 0,0-7 0,5 7 0,-13-4 0,13 4 0,-13-6 0,14-2 0,-6 1 0,0 0 0,6-1 0,-14 2 0,14-2 0,-14 2 0,6-1 0,-8-5 0,8 3 0,-5-3 0,5-2 0,-8 7 0,0-13 0,8 6 0,-6 0 0,14-6 0,-14 6 0,14-1 0,-14-5 0,6 5 0,-8-6 0,0 7 0,9-5 0,-7 4 0,6 1 0,-8-5 0,8 10 0,-6-10 0,14 3 0,-6 1 0,0-4 0,-2 3 0,0 1 0,-6-5 0,6 5 0,-8 1 0,9-5 0,1 4 0,7-6 0,1 6 0,6-4 0,1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5:52:02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2754 0 24575,'0'19'0,"0"3"0,0 9 0,0-1 0,0 1 0,0 0 0,0-1 0,0 11 0,0 3 0,0 9 0,-6-9 0,-14 19 0,-1-4 0,-15 10 0,4 10 0,4-22 0,-11 21 0,11-21 0,-2 9 0,-4-12 0,15-11 0,-14 8 0,14-7 0,-6-1 0,1-2 0,-2 0 0,2-8 0,-8 8 0,6 0 0,-5-8 0,-13 10 0,11-12 0,-22 16 0,21-13 0,-10 10 0,13-20 0,-10 7 0,7-6 0,-7 8 0,0-1 0,-2 2 0,-11 1 0,0 1 0,10-2 0,-7 1 0,7-2 0,1 1 0,-9-7 0,19 2 0,-18-2 0,17-2 0,-17 8 0,7-14 0,-9 14 0,-1-13 0,0 14 0,-12-13 0,9 5 0,-9 1 0,12-8 0,0 7 0,10-9 0,3-1 0,0 1 0,8-2 0,-8 1 0,18-1 0,-6 0 0,14-2 0,-14-5 0,14 3 0,-14-9 0,14 9 0,-14-9 0,6 10 0,-8-3 0,0 6 0,1-7 0,-1 6 0,0-6 0,0 1 0,0 4 0,0-11 0,8 11 0,-6-12 0,14 5 0,-6 0 0,9-5 0,5 5 0,2-6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5:52:04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4441 0 24575,'0'25'0,"0"2"0,0 3 0,0 1 0,0 10 0,0-8 0,0 18 0,0-7 0,-9 22 0,-2-9 0,-16 9 0,-3 0 0,2-9 0,-11 21 0,11-21 0,-13 21 0,5-21 0,-4 21 0,1-8 0,5-17 0,0 2 0,10-10 0,0-1-327,-10 10 0,0 1 327,6-12 0,2 0 0,-18 39 0,18-38 0,-1-2 0,-23 31 0,9-6-136,-6-10 136,9 9 0,1-9 0,1-2 0,1-3 0,1-9 0,-2 11 649,3-11-649,-2 8 141,1-7-141,0-1 0,-1 8 0,4-18 0,3 19 0,-1-19 0,4 8 0,-6-11 0,-2 11 0,8-8 0,-6 8 0,7-10 0,-21 13 0,11-10 0,-24 24 0,10-10 0,-13 13 0,-9-9 0,6 7 0,-3-18 0,6 17 0,7-19 0,-4 8 0,1 0 0,3-9 0,-4 9 0,5-11 0,-1-1 0,-3 12 0,2-8 0,-2 8 0,3-12 0,-3 12 0,-10-6 0,6 7 0,-5-10 0,12-3 0,-3 12 0,-10-6 0,7 7 0,-19-8 0,5 11 0,4-17 0,-1 14 0,17-20 0,11-2 0,2-1 0,10-10 0,-10 1 0,7 0 0,-7 0 0,0 1 0,-3-1 0,-9 2 0,-1 0 0,0 0 0,10-2 0,-7 2 0,18-3 0,-8 2 0,18-9 0,-12 6 0,10-12 0,-11 11 0,5-11 0,8 10 0,-6-10 0,6 10 0,-8-3 0,8-1 0,-6 6 0,14-13 0,-6 6 0,8-1 0,0-5 0,1 5 0,5-6 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7:37:24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24575,'16'31'0,"13"22"0,22 16-1428,-14-19 0,3 3 1428,5-3 0,1 2 0,5 14 0,6 4 0,-1-13 0,6 0 0,-6-1 0,-6 8 0,1-1 0,4-8 0,6 0 0,-10-6 0,13 23 0,-22-30 0,0 0 187,-5-2 0,-3-1-187,18 29 0,7 10 0,-26-33 0,-1 0-204,25 37 204,-14-30 0,-1 2 0,-15-11 0,0 0 0,4-2 0,-1-1 0,21 43 0,0-6 0,7 1 0,-5-3 0,-4-11 0,-3-7 0,-16-8 1387,5-6-1387,-9-4 423,1 1-423,1 9 876,-1-7-876,2 16 0,9 4 0,-6 1 0,8 8 0,-1-7 0,-6-3 0,6 3 0,-2-11 0,4 9 0,-2-7 0,10 12 0,-10-13 0,-3-8 0,1-1-443,7 6 443,-4 0 0,2 0 0,8 7 0,-13-13 0,1 1 0,23 25 0,-25-26 0,0 1 0,18 24 0,5 0 0,-9-5 0,-12-20 0,7 10 0,-18-22 0,16 10 0,-8-8 0,0 0 0,5-1 443,-13-3-443,11-9 0,-12 7 0,12-9 0,-13-2 0,-1 0 0,-3-7 0,-10-2 0,10 2 0,-10-1 0,9 0 0,-10 0 0,4-5 0,-4 4 0,-1-8 0,1 7 0,-1-3 0,1 1 0,5 3 0,-4-4 0,5 6 0,-1-1 0,2 1 0,0-1 0,4 1 0,-4 5 0,5-4 0,-4 10 0,3-10 0,-8 10 0,8-5 0,-8 6 0,8 0 0,-8-1 0,2-5 0,-3 4 0,-2-4 0,1 0 0,-1-2 0,-1-5 0,1 0 0,-5-1 0,-1 1 0,-4-1 0,5-4 0,-4 2 0,3-2 0,0 4 0,1 0 0,6 7 0,4 0 0,-2 7 0,2-6 0,2 4 0,-6-4 0,5 0 0,-6-2 0,0-5 0,-1-1 0,-3 0 0,-2 0 0,-4-1 0,0 0 0,0 0 0,4 1 0,-3 1 0,8-1 0,-8 7 0,8 1 0,-8 5 0,4 1 0,0 0 0,-4-7 0,9 6 0,-8-11 0,3 10 0,-5-10 0,0 4 0,0-5 0,0-1 0,0 1 0,0-1 0,0 1 0,0-1 0,0 1 0,0-1 0,0 1 0,0-1 0,0 1 0,0-1 0,0 1 0,0-1 0,0 7 0,0 1 0,-5 5 0,-7 1 0,-1 7 0,-5 2 0,1 0 0,2 6 0,-10 4 0,4 0 0,-7 6 0,1-8 0,-1 9 0,1-7 0,-3 16 0,3-16 0,-3 16 0,4-16 0,-14 19 0,11-18 0,-17 12 0,18-15 0,-15 5 0,14-5 0,-14 5 0,14-5 0,-6 2 0,3-8 0,4 4 0,-13-2 0,12 5 0,-14 3 0,6-1 0,-8 2 0,8-2 0,-9 12 0,8-10 0,-10 11 0,11-14 0,-3-5 0,12 1 0,-13-2 0,12 4 0,-6 2 0,10-9 0,1-3 0,6-7 0,2-7 0,5 6 0,1-11 0,0 4 0,5-6 0,0 1 0,2-2 0,2 1 0,-7 0 0,-3 1 0,-1 6 0,-10 1 0,3 14 0,-14 3 0,4 7 0,-14 3 0,3 9 0,-16 5 0,6 0 0,-16 7 0,8-7 0,10-14 0,-2 2 0,13-9 0,-1 0-258,-12 8 1,2 0 257,-13 23 0,-5 0 0,16-10 0,-6-3 0,8 0 0,2-7 0,-1 7 0,10-12 0,-7 2 0,5 7 0,1-6 515,-8 8-515,18-13 0,-15 3 0,6-1 0,-6-6 0,6 4 0,-4-5 0,4 7 0,-8 2 0,10-10 0,-8 8 0,10-16 0,-9 7 0,-1 1 0,3-6 0,-5 14 0,12-16 0,-7 7 0,5-1 0,2-6 0,0 6 0,10-11 0,-9 11 0,6-8 0,-7 8 0,10-10 0,1 0 0,-1-1 0,5 1 0,-3 0 0,8-1 0,-9-4 0,10 3 0,-10-3 0,9 5 0,-10 7 0,5-5 0,-19 25 0,9-15 0,-9 17 0,0 0 0,7-9 0,-18 22 0,19-22 0,-10 18 0,4-16 0,4 4 0,-4-7 0,7 7 0,1-7 0,-1 7 0,0 0 0,6 2 0,-5 0 0,11 7 0,-4-16 0,7 0 0,0-5 0,6-12 0,1 13 0,6-24 0,0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7:37:28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7709 24575,'41'0'0,"22"0"0,-16 0 0,6 0-2404,15 0 1,5 0 2403,-17 0 0,1 0 0,0 0-804,4 0 0,0 0 0,2 0 804,9 0 0,2 0 0,-1 0 0,-9 0 0,0 0 0,1 0 0,8 0 0,1 0 0,-3 0 291,-13 0 1,-3 0 0,2 0-292,16 0 0,3 0 0,-4 0 0,4 0 0,0 0-554,-9 0 0,3 0 0,-5 0 554,0 0 0,-5 0 0,-8 0 0,0 0 534,6 0 1,-2 0-535,22 0 0,-25-3 0,1-1 0,-11 1 0,-2-2 2850,32-15-2850,-14 0 0,-8 0 750,-6-10-750,5 9 0,-3-18 0,-13 12 0,0-1 0,16-10 0,-11 3 0,-1 0 0,3 1 0,-9 6 0,0-1 0,17-14 0,0-4 0,-1-1 0,-9 7 2285,-6-3-2285,3 6 0,-3-6 0,0-2 0,8-10 0,-6 1 0,-1 1 0,7-9 0,-13 10 0,6-16 160,1-4-160,2-1 0,-17 29 0,0-2 0,2 5 0,0 0-833,4-13 1,1-2 832,3-1 0,3 0-1006,5-8 0,0-1 1006,0-4 0,0 1 0,0 1 0,-1 3 0,-10 13 0,0 1 0,8-9 0,0-1 0,-6 2 0,-2 0 0,2-6 0,0-2 0,4-7 0,-2 0 0,-8 14 0,-2 1-734,1-1 1,1 0 733,2 0 0,0 0 0,-3-1 0,0 2 0,-1 10 0,0 1-193,3-10 1,1 1 192,-5 15 0,0-1 0,1-10 0,0 1 0,1 10 0,0 2 577,-3-1 0,-1 2-577,17-22 0,-2 2 0,0 0 0,-5 7 0,13-10 0,-13 2 0,6 5 0,0-13 0,-5 7 0,12-3 539,-16 16 1,1 1-540,18-9 0,-6 1 0,1 2 0,4 9 0,-8 3 0,1-2 0,16-17 0,-22 27 0,1-1 0,0-4 0,0 1 0,0 3 0,-1 1 0,1-5 0,1-1 0,7-11 0,-1-1-151,-2-2 0,1-1 151,8-10 0,2-3-1018,-13 19 0,-1-1 0,4-4 1018,1-5 0,4-6 0,1-1 0,-3 4 0,4-3 0,-1 2 0,1-4 0,-8 11 0,1-5 0,0-1 0,0 1 0,-2 4 0,8-15 0,-2 5 0,-1 1 0,-3 6 0,0 2 0,-1-2-665,4-9 1,1-2-1,-2 6 665,4 0 0,-1 2-252,-12 13 0,0-1 1,1 2 251,14-8 0,-2 5 346,-9 10 0,-2 3-346,4 2 0,-1 3 3550,11-7-3550,6 2 2820,-9 14-2820,7 6 2238,10 0-2238,-7 6 993,7-1-993,-9 7 0,-8-4 0,-2 10 0,-14-4 0,-2 1 0,-11 3 0,-1-3 0,-5 4 0,-3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1T17:37:30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24575,'27'0'0,"2"12"0,31 14 0,-11 21 0,-7-16 0,1 2-571,-9 6 0,-1 2 571,9 1 0,-1 2 0,-8 0 0,-1 2 0,5 0 0,-2 1 0,-7-4 0,-2 0-106,20 35 106,-20-31 0,-3 0 0,5 30-378,1-15 1,-1 0 377,-7 19 0,2-20 0,-1-1 0,-3 17 0,-9-23 0,0 2 0,7-5 0,-2-1 0,-9 0 0,0 0 0,7-1 0,0-1 0,4 37-263,-1-11 263,1 8 0,-2-19 0,1 8 801,-8-10-801,6 10 381,-12-8-381,6 19 0,-1-8 0,2-1 0,7 9 0,-7-8 0,5 0 0,-5-2 792,-1-12-792,5-9 292,-6-2-292,6 8 0,1-3 0,-6 5 0,5-1 0,-4 4 0,6 1 0,2 19 0,-1-8 0,0 0 0,1 8 0,-2-19 0,-6 9 0,5-12 0,-6 0 0,7 1 0,0-1 0,1 11 0,6-8 0,4 19 0,5-19 0,0 9 0,-8-21 0,5 7 0,-13-16 0,12 7 0,-11 0 0,10 2 0,-1 20 0,4-17 0,3 15 0,-2-7 0,10 4 0,-6 6 0,14 3 0,-15-12 0,15 11-477,-20-29 1,0 0 476,26 37 0,-21-32 0,-1 2 0,0-7 0,-2-1 0,15 31 0,-10-30 0,0 0 0,9 30 0,-13-31 0,0 1 0,20 40 0,-10-11 0,0 8-180,-3-26 180,-5 14 0,-4-26 0,-2 5 0,10 38 0,-6-36 0,-9-4 0,1 2 0,14 13 0,-4 1 0,6 8 0,-9-11 0,-1-8 0,-13-21 0,-4-14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C5DD-9CC6-AC47-BDE7-4D47F90C8865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10DC0-D160-D548-A6A5-D54563D21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1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5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performance of various algorithms in a large scale simulation, for varying number of intruders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31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performance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 in a large scale area, for varying training data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performance of varies algorithms in an indoor testbed, for varying number of intruders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0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building blocks – four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2890-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2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R3 is not in the </a:t>
            </a:r>
            <a:r>
              <a:rPr lang="en-US" dirty="0" err="1"/>
              <a:t>neighbourhood</a:t>
            </a:r>
            <a:r>
              <a:rPr lang="en-US" dirty="0"/>
              <a:t>, then it won’t be included in the calculation.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11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 closer look at the input and output…</a:t>
            </a:r>
          </a:p>
          <a:p>
            <a:r>
              <a:rPr lang="en-US" dirty="0"/>
              <a:t>Now the problem is clear.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13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do localization, where do we fall 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49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60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 proof of the lemma is in the appendix of RPE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0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a) due to the increase in mobile (and hence, wireless) data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37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closer look at Gaussian Distribution...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5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7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MAP*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8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is no more than three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19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users are licensed by the government. Common primary users are federal agencies, telecom operators etc.</a:t>
            </a:r>
          </a:p>
          <a:p>
            <a:r>
              <a:rPr lang="en-US" altLang="ja-JP" dirty="0"/>
              <a:t>Secondary users could be as small as a person, or as large as a company.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4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illustrate the problem</a:t>
            </a:r>
          </a:p>
          <a:p>
            <a:endParaRPr lang="en-US" dirty="0"/>
          </a:p>
          <a:p>
            <a:r>
              <a:rPr lang="en-US" dirty="0"/>
              <a:t>Any questions for this?</a:t>
            </a:r>
          </a:p>
          <a:p>
            <a:endParaRPr lang="en-US" dirty="0"/>
          </a:p>
          <a:p>
            <a:r>
              <a:rPr lang="en-US" dirty="0"/>
              <a:t>We can observe that MTL is easier than MTL-SS.</a:t>
            </a:r>
          </a:p>
          <a:p>
            <a:r>
              <a:rPr lang="en-US" dirty="0"/>
              <a:t>We will solve MTL first, and then MTL-SS.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0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the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value of (power of the sum) of multiple signals </a:t>
            </a:r>
            <a:r>
              <a:rPr lang="en-US" sz="1200" i="1" dirty="0"/>
              <a:t>equals to</a:t>
            </a:r>
            <a:r>
              <a:rPr lang="en-US" sz="1200" dirty="0"/>
              <a:t> (sum of the powers) of those individual signals. linear power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0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illustrate the problem</a:t>
            </a:r>
          </a:p>
          <a:p>
            <a:endParaRPr lang="en-US" dirty="0"/>
          </a:p>
          <a:p>
            <a:r>
              <a:rPr lang="en-US" dirty="0"/>
              <a:t>Any questions for this?</a:t>
            </a:r>
          </a:p>
          <a:p>
            <a:endParaRPr lang="en-US" dirty="0"/>
          </a:p>
          <a:p>
            <a:r>
              <a:rPr lang="en-US" dirty="0"/>
              <a:t>We can observe that MTL is easier than MTL-SS.</a:t>
            </a:r>
          </a:p>
          <a:p>
            <a:r>
              <a:rPr lang="en-US" dirty="0"/>
              <a:t>We will solve MTL first, and then MTL-SS.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F52D-5251-5643-A109-12A7604EF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48B8A-8155-E74C-B743-ADE5618C7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1F9CD-0092-D04F-AD29-CE2B5BD7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F4989-56B6-FD46-B1FB-2C3F91608D96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F360-5BE2-7443-8FC4-DD254A85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9DF4-B2E5-5E45-B0C6-840CC319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6507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F4BB-C6B1-674E-9AB5-7013BD55C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8EC49-BB22-FA40-B9DC-80A3F1223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62801-9E4B-5E46-8DD0-A1FAC476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366F-BC00-3A4D-86CD-C839522449CB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EA288-41BB-C14E-8441-39464E290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3E4D4-7528-DF41-8698-77CCA2A9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2631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6E9EA-D7A6-E145-8BE4-91D89806B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15C5B-D434-D34B-9976-A388EA1F5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60B52-FE88-DE45-82F7-392D71D0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5785-6893-F84A-9A24-241287992F9B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CCA49-88D5-C845-B741-4A837620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3F8E-094D-674F-BAE0-2C4133EF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7361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5DDB-1712-B545-95B1-CAE1BCF9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06485-B0F8-9A4C-BA00-C595605D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35C49-6F26-0842-9070-184DC53E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AC13-B165-EF43-B73B-6132337FF833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B1F3-D2E7-8542-BA67-308FA551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A06BD-7C11-C847-86B6-ECF597FD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870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7258-C3BF-6048-B4BF-E0BC4142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CA538-A85E-634E-9A9B-A4190FA1F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21452-B6C3-4F43-980F-AA3B94AE9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CA65-4D58-4548-A0C6-161EFF72AA0B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EEA40-56BF-734C-8FF7-C40A21E1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18991-C3CF-4049-A3DD-DED73A8D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4895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1E6C5-72B1-6541-857E-02FD94BA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4360E-FBE5-E94E-B3B8-71615D6C7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35445-27C1-7249-AD84-1E9F4C658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E58E9-F8E1-2A40-AA69-3286934B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5873-5BD3-C245-BCDB-3A9327963771}" type="datetime1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C3331-9D80-7E48-8D2B-529B43C1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4B04-8E6F-2A49-B561-83255B6E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3977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01FFF-81D2-A043-B4E7-CB8CCA33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25BB2-8647-7148-987E-AB847541C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0FECC-9AEB-D24A-A4EF-B7A7DCB56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F9920-9048-264A-981D-2BFD87CFB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40439-CE22-E745-8FDC-DF141BCB3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DA3B6-05E6-E24B-ADE2-EA10C339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F6859-7447-4747-8C11-07B021824944}" type="datetime1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99938-0A2B-F640-95F8-0851DD76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272EF-F9C4-F449-BFDE-E1119C7E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8983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EB15-17A3-6448-BA7A-ABF2FD6F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14DB-0DF8-1345-AC53-71CB0770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20FF-0B16-C14D-96F3-9BAB13EEFEF7}" type="datetime1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D46C6-047F-244A-AD5E-857FD21A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E1F62-A1FD-E84D-B305-FC3452FA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01774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3C965-E55E-0247-AC1C-F8BCC297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06719-744E-6840-B3E5-48C03820973E}" type="datetime1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52D5E-83F5-864F-A67E-1121D7CA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0E794-85DC-5848-9190-C54878CD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7554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6974-95B5-2441-958B-D5ECB7DB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71874-15EE-F948-810C-44CA53FFC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09C06-1A78-8F44-804D-4047406D4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F2935-E1A4-0C46-9526-2C384EFE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5BF8F-E531-8E49-AF06-8331B3071F10}" type="datetime1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06DD3-D512-1A4B-AA0C-A00085A9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7196B-2485-9B4B-A53B-0FE8338E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0015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48FA-97B0-CA4C-85A5-6521DF5E1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ACBD0-D254-BF4E-8C8E-C4118EA16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3B59F-4082-074A-A1E2-06BDFC2C6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5E7BA-BEBD-4A40-90F7-B80A9BFB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F670-BE59-FA42-B891-355F31174F20}" type="datetime1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E2EA7-0DA4-BF45-89DB-04B0D16A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6771-29B2-7347-9B4D-5604BCB2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3850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968A5-18D4-7541-9A49-710F3D84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77E44-CA6D-854B-82F3-8B9FB819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51936-2F06-B747-8C44-98A3B0E7A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00A27-EFF9-2444-8431-186E9AC56AA6}" type="datetime1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23299-FD9A-BF4C-AFFB-80461A165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377C2-8644-9345-B13A-392DD8DFB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70E69-9A36-FF43-AAB6-512872AE6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6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3.m4a"/><Relationship Id="rId7" Type="http://schemas.openxmlformats.org/officeDocument/2006/relationships/image" Target="../media/image22.png"/><Relationship Id="rId12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../media/media17.m4a"/><Relationship Id="rId7" Type="http://schemas.openxmlformats.org/officeDocument/2006/relationships/image" Target="../media/image30.jpeg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hyperlink" Target="https://caitaozhan.github.io/" TargetMode="Externa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1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audio" Target="../media/media4.m4a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svg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340.png"/><Relationship Id="rId12" Type="http://schemas.openxmlformats.org/officeDocument/2006/relationships/image" Target="../media/image3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60.png"/><Relationship Id="rId5" Type="http://schemas.openxmlformats.org/officeDocument/2006/relationships/image" Target="../media/image51.png"/><Relationship Id="rId10" Type="http://schemas.openxmlformats.org/officeDocument/2006/relationships/customXml" Target="../ink/ink3.xml"/><Relationship Id="rId4" Type="http://schemas.openxmlformats.org/officeDocument/2006/relationships/image" Target="../media/image50.png"/><Relationship Id="rId9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60.png"/><Relationship Id="rId3" Type="http://schemas.openxmlformats.org/officeDocument/2006/relationships/image" Target="../media/image320.png"/><Relationship Id="rId7" Type="http://schemas.openxmlformats.org/officeDocument/2006/relationships/image" Target="../media/image53.tiff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350.png"/><Relationship Id="rId5" Type="http://schemas.openxmlformats.org/officeDocument/2006/relationships/image" Target="../media/image50.png"/><Relationship Id="rId10" Type="http://schemas.openxmlformats.org/officeDocument/2006/relationships/customXml" Target="../ink/ink5.xml"/><Relationship Id="rId4" Type="http://schemas.openxmlformats.org/officeDocument/2006/relationships/image" Target="../media/image49.png"/><Relationship Id="rId9" Type="http://schemas.openxmlformats.org/officeDocument/2006/relationships/image" Target="../media/image3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54.png"/><Relationship Id="rId7" Type="http://schemas.openxmlformats.org/officeDocument/2006/relationships/image" Target="../media/image41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8.xml"/><Relationship Id="rId11" Type="http://schemas.openxmlformats.org/officeDocument/2006/relationships/image" Target="../media/image430.png"/><Relationship Id="rId5" Type="http://schemas.openxmlformats.org/officeDocument/2006/relationships/image" Target="../media/image400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audio" Target="../media/audio1.wav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0.png"/><Relationship Id="rId11" Type="http://schemas.openxmlformats.org/officeDocument/2006/relationships/customXml" Target="../ink/ink14.xml"/><Relationship Id="rId5" Type="http://schemas.openxmlformats.org/officeDocument/2006/relationships/image" Target="../media/image55.png"/><Relationship Id="rId10" Type="http://schemas.openxmlformats.org/officeDocument/2006/relationships/customXml" Target="../ink/ink13.xml"/><Relationship Id="rId4" Type="http://schemas.openxmlformats.org/officeDocument/2006/relationships/image" Target="../media/image54.png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8.m4a"/><Relationship Id="rId7" Type="http://schemas.openxmlformats.org/officeDocument/2006/relationships/image" Target="../media/image150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8EC80-F61F-BE40-9AE3-9348B5ABD4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90413" y="1328426"/>
            <a:ext cx="998607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Efficient Localization of Multiple Intruders in Shared Spectrum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08559-12B3-D244-95C7-758C78EF0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1459"/>
            <a:ext cx="12079111" cy="290761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Caitao Zhan</a:t>
            </a:r>
            <a:r>
              <a:rPr lang="en-US" dirty="0"/>
              <a:t>, Himanshu Gupta, </a:t>
            </a:r>
            <a:r>
              <a:rPr lang="en-US" dirty="0" err="1"/>
              <a:t>Arani</a:t>
            </a:r>
            <a:r>
              <a:rPr lang="en-US" dirty="0"/>
              <a:t> Bhattacharya*, Mohammad </a:t>
            </a:r>
            <a:r>
              <a:rPr lang="en-US" dirty="0" err="1"/>
              <a:t>Ghaderibaneh</a:t>
            </a:r>
            <a:endParaRPr lang="en-US" dirty="0"/>
          </a:p>
          <a:p>
            <a:endParaRPr lang="en-US" dirty="0"/>
          </a:p>
          <a:p>
            <a:r>
              <a:rPr lang="en-US" dirty="0"/>
              <a:t>Stony Brook University, KTH*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39DB1-15B5-C24B-871B-F4BB9CA4C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160" y="4942423"/>
            <a:ext cx="1691640" cy="169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8F02C-B791-3C40-AE52-6A08FA294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42" y="4899797"/>
            <a:ext cx="2101557" cy="1745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992E3-E355-794B-956B-D48708798874}"/>
              </a:ext>
            </a:extLst>
          </p:cNvPr>
          <p:cNvSpPr txBox="1"/>
          <p:nvPr/>
        </p:nvSpPr>
        <p:spPr>
          <a:xfrm>
            <a:off x="5640572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420E76-EC8F-764C-AA6C-33CC73928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83755"/>
      </p:ext>
    </p:extLst>
  </p:cSld>
  <p:clrMapOvr>
    <a:masterClrMapping/>
  </p:clrMapOvr>
  <p:transition spd="slow" advTm="123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E5404A-85B6-4F43-9CE4-7803C7F80377}"/>
              </a:ext>
            </a:extLst>
          </p:cNvPr>
          <p:cNvSpPr/>
          <p:nvPr/>
        </p:nvSpPr>
        <p:spPr>
          <a:xfrm>
            <a:off x="735011" y="1690688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Core idea: Divide-and-conquer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600" dirty="0"/>
              <a:t>Far-away isolated intruders can be localized independently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600" dirty="0"/>
              <a:t>Close-by intruders in a cluster are localized later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C59BDD-C3C6-7341-93D5-292245EA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3 MAP*: Optimizing MAP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865B09-5E85-1C43-A8F6-8B75EEA1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3581536"/>
            <a:ext cx="5157787" cy="62719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Procedure 1: isolated intruders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30BABB-6313-274A-8199-8C39470D6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4346493"/>
            <a:ext cx="5548311" cy="1203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Hypothesis represents a single intruder</a:t>
            </a:r>
          </a:p>
          <a:p>
            <a:pPr marL="0" indent="0">
              <a:buNone/>
            </a:pPr>
            <a:r>
              <a:rPr lang="en-US" sz="2600" dirty="0"/>
              <a:t>Run MAP at appropriate local areas</a:t>
            </a:r>
          </a:p>
          <a:p>
            <a:endParaRPr lang="en-US" sz="2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44CBA8-42BA-8045-9228-0C2F136DA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0902" y="3581536"/>
            <a:ext cx="5981064" cy="62719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Procedure 2: Multiple intruders close-by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CB76F7-7AA9-5849-8060-277EA6700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0902" y="4347965"/>
            <a:ext cx="6515099" cy="203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Hypothesis represents two or three intruders</a:t>
            </a:r>
          </a:p>
          <a:p>
            <a:pPr marL="0" indent="0">
              <a:buNone/>
            </a:pPr>
            <a:r>
              <a:rPr lang="en-US" sz="2600" dirty="0"/>
              <a:t>Construct multi-intruder PDs from training data (of single intruders)</a:t>
            </a:r>
          </a:p>
          <a:p>
            <a:pPr marL="0" indent="0">
              <a:buNone/>
            </a:pPr>
            <a:r>
              <a:rPr lang="en-US" sz="2600" dirty="0"/>
              <a:t>Run MAP at appropriate areas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CD352-790F-D04C-A006-0EA7405B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6" y="6095729"/>
            <a:ext cx="2743200" cy="365125"/>
          </a:xfrm>
        </p:spPr>
        <p:txBody>
          <a:bodyPr/>
          <a:lstStyle/>
          <a:p>
            <a:fld id="{7DD70E69-9A36-FF43-AAB6-512872AE61C0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4D6EC6D-1940-4645-BDB6-C73F3406C5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918237"/>
      </p:ext>
    </p:extLst>
  </p:cSld>
  <p:clrMapOvr>
    <a:masterClrMapping/>
  </p:clrMapOvr>
  <p:transition spd="slow" advTm="6161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8" grpId="0" build="p"/>
      <p:bldP spid="9" grpId="0" build="p"/>
      <p:bldP spid="10" grpId="0" build="p"/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6CCE-33E9-194B-9AA3-36F824CA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MAP* Illustration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82572-93AC-D443-8378-67C740D47C30}"/>
              </a:ext>
            </a:extLst>
          </p:cNvPr>
          <p:cNvSpPr txBox="1"/>
          <p:nvPr/>
        </p:nvSpPr>
        <p:spPr>
          <a:xfrm>
            <a:off x="10365208" y="3486996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2C478B82-519F-D742-B467-D8B5AD3E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27" y="413463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72D740-AD49-DE4C-837A-4932F08F5DD3}"/>
              </a:ext>
            </a:extLst>
          </p:cNvPr>
          <p:cNvSpPr txBox="1"/>
          <p:nvPr/>
        </p:nvSpPr>
        <p:spPr>
          <a:xfrm>
            <a:off x="9067412" y="2529475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5760DD16-AB00-EE42-92FF-7C4DA256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00" y="3021584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DBF41C-4D4A-BA4F-9B48-29D2500DA828}"/>
              </a:ext>
            </a:extLst>
          </p:cNvPr>
          <p:cNvSpPr/>
          <p:nvPr/>
        </p:nvSpPr>
        <p:spPr>
          <a:xfrm>
            <a:off x="3519623" y="333405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73F9E74-EEF8-7F4C-868C-89BA5771903C}"/>
              </a:ext>
            </a:extLst>
          </p:cNvPr>
          <p:cNvSpPr/>
          <p:nvPr/>
        </p:nvSpPr>
        <p:spPr>
          <a:xfrm>
            <a:off x="2152871" y="352134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F1B36-41C5-7F4D-819E-973F31362551}"/>
              </a:ext>
            </a:extLst>
          </p:cNvPr>
          <p:cNvSpPr/>
          <p:nvPr/>
        </p:nvSpPr>
        <p:spPr>
          <a:xfrm>
            <a:off x="5054738" y="386315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09A4C7-316E-A745-B37A-390732F43C21}"/>
              </a:ext>
            </a:extLst>
          </p:cNvPr>
          <p:cNvSpPr/>
          <p:nvPr/>
        </p:nvSpPr>
        <p:spPr>
          <a:xfrm>
            <a:off x="2116262" y="490644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0C664-AB9D-E244-AC35-98AB33C7EBDF}"/>
              </a:ext>
            </a:extLst>
          </p:cNvPr>
          <p:cNvSpPr/>
          <p:nvPr/>
        </p:nvSpPr>
        <p:spPr>
          <a:xfrm>
            <a:off x="6693856" y="409380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9F0030-A6FA-1C4B-AEAA-EC815738B65F}"/>
              </a:ext>
            </a:extLst>
          </p:cNvPr>
          <p:cNvSpPr/>
          <p:nvPr/>
        </p:nvSpPr>
        <p:spPr>
          <a:xfrm>
            <a:off x="9156943" y="358549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54698-02E2-D14C-852D-682A1F068809}"/>
              </a:ext>
            </a:extLst>
          </p:cNvPr>
          <p:cNvSpPr/>
          <p:nvPr/>
        </p:nvSpPr>
        <p:spPr>
          <a:xfrm>
            <a:off x="9305422" y="215611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DB8756-A287-384A-9D2B-9E0DED451F99}"/>
              </a:ext>
            </a:extLst>
          </p:cNvPr>
          <p:cNvSpPr/>
          <p:nvPr/>
        </p:nvSpPr>
        <p:spPr>
          <a:xfrm>
            <a:off x="10492935" y="430259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B1BF75-85F8-0043-9F3D-A4E036396521}"/>
              </a:ext>
            </a:extLst>
          </p:cNvPr>
          <p:cNvSpPr/>
          <p:nvPr/>
        </p:nvSpPr>
        <p:spPr>
          <a:xfrm>
            <a:off x="4692835" y="170447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54BE63-49CB-FC48-816A-2A2469F1BEC1}"/>
              </a:ext>
            </a:extLst>
          </p:cNvPr>
          <p:cNvSpPr/>
          <p:nvPr/>
        </p:nvSpPr>
        <p:spPr>
          <a:xfrm>
            <a:off x="5595683" y="252187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051BC1E-ADFB-B946-A7BD-929E51E7D329}"/>
              </a:ext>
            </a:extLst>
          </p:cNvPr>
          <p:cNvSpPr/>
          <p:nvPr/>
        </p:nvSpPr>
        <p:spPr>
          <a:xfrm>
            <a:off x="5506535" y="575960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2E98DE-8F13-FA40-8E31-EF9240DBEABD}"/>
              </a:ext>
            </a:extLst>
          </p:cNvPr>
          <p:cNvSpPr/>
          <p:nvPr/>
        </p:nvSpPr>
        <p:spPr>
          <a:xfrm>
            <a:off x="7133629" y="561482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7">
            <a:extLst>
              <a:ext uri="{FF2B5EF4-FFF2-40B4-BE49-F238E27FC236}">
                <a16:creationId xmlns:a16="http://schemas.microsoft.com/office/drawing/2014/main" id="{DAE56D0F-C447-AB4A-8979-8CD56FD7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544" y="300822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F51528-EFB4-9645-9C68-5827BC11501A}"/>
              </a:ext>
            </a:extLst>
          </p:cNvPr>
          <p:cNvSpPr txBox="1"/>
          <p:nvPr/>
        </p:nvSpPr>
        <p:spPr>
          <a:xfrm>
            <a:off x="4774633" y="4247216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34BF7-7950-5449-8DD2-38D70795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11</a:t>
            </a:fld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B0B311-E450-7F40-AFD7-07196DAFBC64}"/>
              </a:ext>
            </a:extLst>
          </p:cNvPr>
          <p:cNvSpPr/>
          <p:nvPr/>
        </p:nvSpPr>
        <p:spPr>
          <a:xfrm>
            <a:off x="11320347" y="1936457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494970-81E6-BE4F-8762-B6CB12811021}"/>
              </a:ext>
            </a:extLst>
          </p:cNvPr>
          <p:cNvSpPr/>
          <p:nvPr/>
        </p:nvSpPr>
        <p:spPr>
          <a:xfrm>
            <a:off x="1717068" y="2930999"/>
            <a:ext cx="2743200" cy="2743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C650F6-2D71-5640-9F6C-68A6E85B27EB}"/>
              </a:ext>
            </a:extLst>
          </p:cNvPr>
          <p:cNvSpPr/>
          <p:nvPr/>
        </p:nvSpPr>
        <p:spPr>
          <a:xfrm>
            <a:off x="8768958" y="1504569"/>
            <a:ext cx="3291840" cy="32918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292A27-8D1A-F447-8B83-EAEE653616B7}"/>
              </a:ext>
            </a:extLst>
          </p:cNvPr>
          <p:cNvSpPr/>
          <p:nvPr/>
        </p:nvSpPr>
        <p:spPr>
          <a:xfrm>
            <a:off x="8155002" y="354259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6FDDD2-74B8-3F4F-BEFD-F85FFD86FCB9}"/>
              </a:ext>
            </a:extLst>
          </p:cNvPr>
          <p:cNvSpPr/>
          <p:nvPr/>
        </p:nvSpPr>
        <p:spPr>
          <a:xfrm>
            <a:off x="7056829" y="197066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9586F-7069-ED4F-9477-730A3FA57E9A}"/>
              </a:ext>
            </a:extLst>
          </p:cNvPr>
          <p:cNvSpPr txBox="1"/>
          <p:nvPr/>
        </p:nvSpPr>
        <p:spPr>
          <a:xfrm>
            <a:off x="2152871" y="2267865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E4608E-DCD5-F84E-BDC7-2C1D42C1D2C6}"/>
              </a:ext>
            </a:extLst>
          </p:cNvPr>
          <p:cNvSpPr txBox="1"/>
          <p:nvPr/>
        </p:nvSpPr>
        <p:spPr>
          <a:xfrm>
            <a:off x="9601072" y="918082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2</a:t>
            </a:r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26A2FBD2-6F96-1E43-A4C3-A5E096BC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33" y="5161186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DB14263C-A576-3B4F-AE2A-F3931FC9A442}"/>
              </a:ext>
            </a:extLst>
          </p:cNvPr>
          <p:cNvSpPr/>
          <p:nvPr/>
        </p:nvSpPr>
        <p:spPr>
          <a:xfrm>
            <a:off x="792421" y="268393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9E3C57A-3167-0143-BF72-924EBA9CA4D2}"/>
              </a:ext>
            </a:extLst>
          </p:cNvPr>
          <p:cNvSpPr/>
          <p:nvPr/>
        </p:nvSpPr>
        <p:spPr>
          <a:xfrm>
            <a:off x="5163770" y="4025117"/>
            <a:ext cx="2743200" cy="2743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E07507-0FAF-0444-8CD6-FC8AE805785C}"/>
              </a:ext>
            </a:extLst>
          </p:cNvPr>
          <p:cNvSpPr/>
          <p:nvPr/>
        </p:nvSpPr>
        <p:spPr>
          <a:xfrm>
            <a:off x="5700754" y="450366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F1A09A-8E6E-7C4A-9241-506CB4DA1DD4}"/>
              </a:ext>
            </a:extLst>
          </p:cNvPr>
          <p:cNvSpPr/>
          <p:nvPr/>
        </p:nvSpPr>
        <p:spPr>
          <a:xfrm>
            <a:off x="1071865" y="557672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A0258A-A4F3-5742-977F-49F604233AB5}"/>
              </a:ext>
            </a:extLst>
          </p:cNvPr>
          <p:cNvSpPr txBox="1"/>
          <p:nvPr/>
        </p:nvSpPr>
        <p:spPr>
          <a:xfrm>
            <a:off x="5616907" y="3379384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1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1B746A9-0A30-3146-98A8-1E556E6877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317237"/>
      </p:ext>
    </p:extLst>
  </p:cSld>
  <p:clrMapOvr>
    <a:masterClrMapping/>
  </p:clrMapOvr>
  <p:transition spd="slow" advTm="371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 animBg="1"/>
      <p:bldP spid="33" grpId="0" animBg="1"/>
      <p:bldP spid="8" grpId="0"/>
      <p:bldP spid="37" grpId="0"/>
      <p:bldP spid="55" grpId="0" animBg="1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5F15F-78B4-F84A-AC2F-3AA0BD57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Reduce Training Cost via Interpolation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3E8EEE-43E2-F143-A0D6-96C977BE619E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 flipH="1">
            <a:off x="5353942" y="3543212"/>
            <a:ext cx="8" cy="259001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D9F04C-D452-1E49-8888-5BEDDCA87BB6}"/>
              </a:ext>
            </a:extLst>
          </p:cNvPr>
          <p:cNvCxnSpPr>
            <a:cxnSpLocks/>
            <a:stCxn id="11" idx="4"/>
            <a:endCxn id="18" idx="0"/>
          </p:cNvCxnSpPr>
          <p:nvPr/>
        </p:nvCxnSpPr>
        <p:spPr>
          <a:xfrm>
            <a:off x="6279347" y="3535355"/>
            <a:ext cx="9421" cy="260887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3F9854-66D7-9740-AAED-B059A4A43E00}"/>
              </a:ext>
            </a:extLst>
          </p:cNvPr>
          <p:cNvCxnSpPr>
            <a:cxnSpLocks/>
          </p:cNvCxnSpPr>
          <p:nvPr/>
        </p:nvCxnSpPr>
        <p:spPr>
          <a:xfrm>
            <a:off x="7198454" y="3449052"/>
            <a:ext cx="3138" cy="2755778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CFA196-9061-B741-9BB4-1DF9C196BEFF}"/>
              </a:ext>
            </a:extLst>
          </p:cNvPr>
          <p:cNvCxnSpPr>
            <a:cxnSpLocks/>
            <a:stCxn id="24" idx="6"/>
            <a:endCxn id="19" idx="2"/>
          </p:cNvCxnSpPr>
          <p:nvPr/>
        </p:nvCxnSpPr>
        <p:spPr>
          <a:xfrm flipV="1">
            <a:off x="4525957" y="3454047"/>
            <a:ext cx="2587656" cy="4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9E0A0C-0CC1-5049-8136-0B45CF86A8D3}"/>
              </a:ext>
            </a:extLst>
          </p:cNvPr>
          <p:cNvCxnSpPr>
            <a:cxnSpLocks/>
            <a:stCxn id="25" idx="6"/>
            <a:endCxn id="20" idx="2"/>
          </p:cNvCxnSpPr>
          <p:nvPr/>
        </p:nvCxnSpPr>
        <p:spPr>
          <a:xfrm flipV="1">
            <a:off x="4527526" y="4379340"/>
            <a:ext cx="2595515" cy="628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A62E63-731F-0E47-908A-009CDA3A799B}"/>
              </a:ext>
            </a:extLst>
          </p:cNvPr>
          <p:cNvCxnSpPr>
            <a:cxnSpLocks/>
            <a:stCxn id="26" idx="6"/>
            <a:endCxn id="21" idx="2"/>
          </p:cNvCxnSpPr>
          <p:nvPr/>
        </p:nvCxnSpPr>
        <p:spPr>
          <a:xfrm flipV="1">
            <a:off x="4527529" y="5256139"/>
            <a:ext cx="2587654" cy="471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2624021-9BB2-1543-83F1-63EE9A8033DB}"/>
              </a:ext>
            </a:extLst>
          </p:cNvPr>
          <p:cNvSpPr/>
          <p:nvPr/>
        </p:nvSpPr>
        <p:spPr>
          <a:xfrm>
            <a:off x="5269109" y="3371173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AE0B98-3128-574D-B5CD-1A0A9182CDCE}"/>
              </a:ext>
            </a:extLst>
          </p:cNvPr>
          <p:cNvSpPr/>
          <p:nvPr/>
        </p:nvSpPr>
        <p:spPr>
          <a:xfrm>
            <a:off x="6194506" y="3363316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1153EF-29AE-EC49-9A52-26AC002C74BA}"/>
              </a:ext>
            </a:extLst>
          </p:cNvPr>
          <p:cNvSpPr/>
          <p:nvPr/>
        </p:nvSpPr>
        <p:spPr>
          <a:xfrm>
            <a:off x="5270678" y="4277720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1FA780-1A5A-B54D-930D-248383569966}"/>
              </a:ext>
            </a:extLst>
          </p:cNvPr>
          <p:cNvSpPr/>
          <p:nvPr/>
        </p:nvSpPr>
        <p:spPr>
          <a:xfrm>
            <a:off x="6185082" y="4268293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198CCF-CD29-4345-BF62-40B146D00C44}"/>
              </a:ext>
            </a:extLst>
          </p:cNvPr>
          <p:cNvSpPr/>
          <p:nvPr/>
        </p:nvSpPr>
        <p:spPr>
          <a:xfrm>
            <a:off x="5270681" y="5173265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37BEB6-A49F-8E43-929E-AF4E7A3EF903}"/>
              </a:ext>
            </a:extLst>
          </p:cNvPr>
          <p:cNvSpPr/>
          <p:nvPr/>
        </p:nvSpPr>
        <p:spPr>
          <a:xfrm>
            <a:off x="6194509" y="5182690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EE5ADD-9D2D-EF42-8A4E-EE0799061880}"/>
              </a:ext>
            </a:extLst>
          </p:cNvPr>
          <p:cNvCxnSpPr>
            <a:cxnSpLocks/>
            <a:stCxn id="27" idx="6"/>
            <a:endCxn id="22" idx="2"/>
          </p:cNvCxnSpPr>
          <p:nvPr/>
        </p:nvCxnSpPr>
        <p:spPr>
          <a:xfrm flipV="1">
            <a:off x="4525949" y="6209825"/>
            <a:ext cx="2590802" cy="1099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507B8AC-A7D9-034E-81B5-7BA9A83228E9}"/>
              </a:ext>
            </a:extLst>
          </p:cNvPr>
          <p:cNvSpPr/>
          <p:nvPr/>
        </p:nvSpPr>
        <p:spPr>
          <a:xfrm>
            <a:off x="5269101" y="6133230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1EE425-8F81-4C4F-8234-581C269A36E5}"/>
              </a:ext>
            </a:extLst>
          </p:cNvPr>
          <p:cNvSpPr/>
          <p:nvPr/>
        </p:nvSpPr>
        <p:spPr>
          <a:xfrm>
            <a:off x="6203927" y="6144227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B02D6E-2805-0A47-83B4-2FA69CB7B8C6}"/>
              </a:ext>
            </a:extLst>
          </p:cNvPr>
          <p:cNvSpPr/>
          <p:nvPr/>
        </p:nvSpPr>
        <p:spPr>
          <a:xfrm>
            <a:off x="7113613" y="3368027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614E93-C151-E745-8A89-BCC60AEBC88F}"/>
              </a:ext>
            </a:extLst>
          </p:cNvPr>
          <p:cNvSpPr/>
          <p:nvPr/>
        </p:nvSpPr>
        <p:spPr>
          <a:xfrm>
            <a:off x="7123041" y="4293320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4756BBA-6B99-C144-9A43-816BEF06E2B9}"/>
              </a:ext>
            </a:extLst>
          </p:cNvPr>
          <p:cNvSpPr/>
          <p:nvPr/>
        </p:nvSpPr>
        <p:spPr>
          <a:xfrm>
            <a:off x="7115183" y="5170119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077787-B8C7-4941-B84F-93678B6208A0}"/>
              </a:ext>
            </a:extLst>
          </p:cNvPr>
          <p:cNvSpPr/>
          <p:nvPr/>
        </p:nvSpPr>
        <p:spPr>
          <a:xfrm>
            <a:off x="7116751" y="6123805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91098A-D185-C445-9DD7-FF08D965A6B8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4441116" y="3544781"/>
            <a:ext cx="1000" cy="263872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D26F817-7CE8-024F-ADF6-3BDFAFD1AF63}"/>
              </a:ext>
            </a:extLst>
          </p:cNvPr>
          <p:cNvSpPr/>
          <p:nvPr/>
        </p:nvSpPr>
        <p:spPr>
          <a:xfrm>
            <a:off x="4356275" y="3372742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CFE1E4-0709-9448-84A4-50767B8589E7}"/>
              </a:ext>
            </a:extLst>
          </p:cNvPr>
          <p:cNvSpPr/>
          <p:nvPr/>
        </p:nvSpPr>
        <p:spPr>
          <a:xfrm>
            <a:off x="4357844" y="4299609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AF2608-6505-014C-8FF1-870D0BADB73F}"/>
              </a:ext>
            </a:extLst>
          </p:cNvPr>
          <p:cNvSpPr/>
          <p:nvPr/>
        </p:nvSpPr>
        <p:spPr>
          <a:xfrm>
            <a:off x="4357847" y="5174834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418B84-F2E0-314C-BFA4-536C54050029}"/>
              </a:ext>
            </a:extLst>
          </p:cNvPr>
          <p:cNvSpPr/>
          <p:nvPr/>
        </p:nvSpPr>
        <p:spPr>
          <a:xfrm>
            <a:off x="4356267" y="6134799"/>
            <a:ext cx="169682" cy="172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4E64B-525F-BD4D-8A8E-C7E59129D05E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4893308" y="3523242"/>
            <a:ext cx="18986" cy="271800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F3EF2F-8431-7748-8A61-C9228972B1CB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5831353" y="3504199"/>
            <a:ext cx="440" cy="271858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BF1324-47D7-F345-9F8D-E81026ECF2F8}"/>
              </a:ext>
            </a:extLst>
          </p:cNvPr>
          <p:cNvCxnSpPr>
            <a:cxnSpLocks/>
            <a:stCxn id="59" idx="4"/>
          </p:cNvCxnSpPr>
          <p:nvPr/>
        </p:nvCxnSpPr>
        <p:spPr>
          <a:xfrm>
            <a:off x="6760504" y="3525711"/>
            <a:ext cx="8026" cy="269707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61A1DC-A879-774C-94C4-ED377AA332FF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428547" y="5736317"/>
            <a:ext cx="2711080" cy="687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9543A0-F77C-B944-8C3E-31F72545C824}"/>
              </a:ext>
            </a:extLst>
          </p:cNvPr>
          <p:cNvCxnSpPr>
            <a:cxnSpLocks/>
            <a:stCxn id="58" idx="2"/>
          </p:cNvCxnSpPr>
          <p:nvPr/>
        </p:nvCxnSpPr>
        <p:spPr>
          <a:xfrm flipH="1" flipV="1">
            <a:off x="4467824" y="4820936"/>
            <a:ext cx="2667694" cy="47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537878-1797-5E4A-9675-CC6325E38C7A}"/>
              </a:ext>
            </a:extLst>
          </p:cNvPr>
          <p:cNvCxnSpPr>
            <a:cxnSpLocks/>
            <a:stCxn id="60" idx="2"/>
          </p:cNvCxnSpPr>
          <p:nvPr/>
        </p:nvCxnSpPr>
        <p:spPr>
          <a:xfrm flipH="1" flipV="1">
            <a:off x="4459235" y="3945813"/>
            <a:ext cx="2688724" cy="1367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C6D6A79-513D-AC47-9173-438EA08F9D19}"/>
              </a:ext>
            </a:extLst>
          </p:cNvPr>
          <p:cNvSpPr/>
          <p:nvPr/>
        </p:nvSpPr>
        <p:spPr>
          <a:xfrm>
            <a:off x="4382825" y="3895326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AEA9AC-D07C-F041-B1AE-4235AEC16A2D}"/>
              </a:ext>
            </a:extLst>
          </p:cNvPr>
          <p:cNvSpPr/>
          <p:nvPr/>
        </p:nvSpPr>
        <p:spPr>
          <a:xfrm>
            <a:off x="4834900" y="3885975"/>
            <a:ext cx="106298" cy="10972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0F0785A-DCF6-1941-9F2D-128A04B2FCBD}"/>
              </a:ext>
            </a:extLst>
          </p:cNvPr>
          <p:cNvSpPr/>
          <p:nvPr/>
        </p:nvSpPr>
        <p:spPr>
          <a:xfrm>
            <a:off x="5299222" y="3894459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93BEF8-80F8-E249-9A05-AB5350CF0CD0}"/>
              </a:ext>
            </a:extLst>
          </p:cNvPr>
          <p:cNvSpPr/>
          <p:nvPr/>
        </p:nvSpPr>
        <p:spPr>
          <a:xfrm>
            <a:off x="5774873" y="3890563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BE3120-1CCD-3E49-92EE-D9D2A6963C3F}"/>
              </a:ext>
            </a:extLst>
          </p:cNvPr>
          <p:cNvSpPr/>
          <p:nvPr/>
        </p:nvSpPr>
        <p:spPr>
          <a:xfrm>
            <a:off x="5776489" y="3394471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47FFC7-DDB2-2D48-A736-55BAB0C27B2D}"/>
              </a:ext>
            </a:extLst>
          </p:cNvPr>
          <p:cNvSpPr/>
          <p:nvPr/>
        </p:nvSpPr>
        <p:spPr>
          <a:xfrm>
            <a:off x="4838444" y="3413514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08252C-A445-BF4C-8D2D-01699E7BA15E}"/>
              </a:ext>
            </a:extLst>
          </p:cNvPr>
          <p:cNvSpPr/>
          <p:nvPr/>
        </p:nvSpPr>
        <p:spPr>
          <a:xfrm>
            <a:off x="7139627" y="5681453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B5D8FE7-4C42-A54F-9EB1-5DA078811266}"/>
              </a:ext>
            </a:extLst>
          </p:cNvPr>
          <p:cNvSpPr/>
          <p:nvPr/>
        </p:nvSpPr>
        <p:spPr>
          <a:xfrm>
            <a:off x="6705671" y="5681453"/>
            <a:ext cx="109728" cy="109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17CA4F-829B-A54B-853D-4A7FD4299E2D}"/>
              </a:ext>
            </a:extLst>
          </p:cNvPr>
          <p:cNvSpPr/>
          <p:nvPr/>
        </p:nvSpPr>
        <p:spPr>
          <a:xfrm>
            <a:off x="6225193" y="3894459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EB87954-DCCA-CC47-85D7-3867AFBF214A}"/>
              </a:ext>
            </a:extLst>
          </p:cNvPr>
          <p:cNvSpPr/>
          <p:nvPr/>
        </p:nvSpPr>
        <p:spPr>
          <a:xfrm>
            <a:off x="4842616" y="6168314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45B065D-356A-EF4E-BE3F-44DF6790E845}"/>
              </a:ext>
            </a:extLst>
          </p:cNvPr>
          <p:cNvSpPr/>
          <p:nvPr/>
        </p:nvSpPr>
        <p:spPr>
          <a:xfrm>
            <a:off x="4844336" y="5686653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B22421-1079-644E-9BDD-EEA8402B4411}"/>
              </a:ext>
            </a:extLst>
          </p:cNvPr>
          <p:cNvSpPr/>
          <p:nvPr/>
        </p:nvSpPr>
        <p:spPr>
          <a:xfrm>
            <a:off x="4382412" y="5678577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06C3720-DB20-6149-9C8E-FE1C1199D3EF}"/>
              </a:ext>
            </a:extLst>
          </p:cNvPr>
          <p:cNvSpPr/>
          <p:nvPr/>
        </p:nvSpPr>
        <p:spPr>
          <a:xfrm>
            <a:off x="4846630" y="5201541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155EECF-476B-C140-BB07-49F590B9B7C4}"/>
              </a:ext>
            </a:extLst>
          </p:cNvPr>
          <p:cNvSpPr/>
          <p:nvPr/>
        </p:nvSpPr>
        <p:spPr>
          <a:xfrm>
            <a:off x="4385527" y="476934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AB1ABDA-9509-5340-98D0-067279136193}"/>
              </a:ext>
            </a:extLst>
          </p:cNvPr>
          <p:cNvSpPr/>
          <p:nvPr/>
        </p:nvSpPr>
        <p:spPr>
          <a:xfrm>
            <a:off x="4830203" y="4762409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D4B7593-3171-E745-AFDD-4509F5355A1E}"/>
              </a:ext>
            </a:extLst>
          </p:cNvPr>
          <p:cNvSpPr/>
          <p:nvPr/>
        </p:nvSpPr>
        <p:spPr>
          <a:xfrm>
            <a:off x="5292550" y="5678577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224D38-70FD-B341-9447-1C9A419D3686}"/>
              </a:ext>
            </a:extLst>
          </p:cNvPr>
          <p:cNvSpPr/>
          <p:nvPr/>
        </p:nvSpPr>
        <p:spPr>
          <a:xfrm>
            <a:off x="5305162" y="4757317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C192B9-BD89-F249-B363-EF86FF58CACF}"/>
              </a:ext>
            </a:extLst>
          </p:cNvPr>
          <p:cNvSpPr/>
          <p:nvPr/>
        </p:nvSpPr>
        <p:spPr>
          <a:xfrm>
            <a:off x="5768262" y="6171822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1A3848-35D7-F94B-8E58-B78C4C56D24A}"/>
              </a:ext>
            </a:extLst>
          </p:cNvPr>
          <p:cNvSpPr/>
          <p:nvPr/>
        </p:nvSpPr>
        <p:spPr>
          <a:xfrm>
            <a:off x="5770296" y="568654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875F91-5F44-4846-ABFD-22ECB51DA4CE}"/>
              </a:ext>
            </a:extLst>
          </p:cNvPr>
          <p:cNvSpPr/>
          <p:nvPr/>
        </p:nvSpPr>
        <p:spPr>
          <a:xfrm>
            <a:off x="5780426" y="5202760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847798-2D37-ED40-AE64-31A431D276A6}"/>
              </a:ext>
            </a:extLst>
          </p:cNvPr>
          <p:cNvSpPr/>
          <p:nvPr/>
        </p:nvSpPr>
        <p:spPr>
          <a:xfrm>
            <a:off x="6225139" y="5668521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F0C444-00CB-4A42-9CF9-8F3E17CD476A}"/>
              </a:ext>
            </a:extLst>
          </p:cNvPr>
          <p:cNvSpPr/>
          <p:nvPr/>
        </p:nvSpPr>
        <p:spPr>
          <a:xfrm>
            <a:off x="5774873" y="4313423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13F781-2338-F848-93C9-A6AF7CADA61B}"/>
              </a:ext>
            </a:extLst>
          </p:cNvPr>
          <p:cNvSpPr/>
          <p:nvPr/>
        </p:nvSpPr>
        <p:spPr>
          <a:xfrm>
            <a:off x="5768262" y="4757687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CB0355B-8042-4241-95DB-63D257E32D1C}"/>
              </a:ext>
            </a:extLst>
          </p:cNvPr>
          <p:cNvSpPr/>
          <p:nvPr/>
        </p:nvSpPr>
        <p:spPr>
          <a:xfrm>
            <a:off x="6704136" y="617740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F279CFA-50E4-594D-B370-702CADF1A3C9}"/>
              </a:ext>
            </a:extLst>
          </p:cNvPr>
          <p:cNvSpPr/>
          <p:nvPr/>
        </p:nvSpPr>
        <p:spPr>
          <a:xfrm>
            <a:off x="7135518" y="476934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3F9BB3-07F3-7442-9AC7-B97435D16857}"/>
              </a:ext>
            </a:extLst>
          </p:cNvPr>
          <p:cNvSpPr/>
          <p:nvPr/>
        </p:nvSpPr>
        <p:spPr>
          <a:xfrm>
            <a:off x="6705640" y="3413107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D5B5AB-10CD-E546-881F-A153A1C01188}"/>
              </a:ext>
            </a:extLst>
          </p:cNvPr>
          <p:cNvSpPr/>
          <p:nvPr/>
        </p:nvSpPr>
        <p:spPr>
          <a:xfrm>
            <a:off x="7147959" y="3903181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FCBA4D-DCEB-B64E-9762-C91E6D097DDC}"/>
              </a:ext>
            </a:extLst>
          </p:cNvPr>
          <p:cNvSpPr/>
          <p:nvPr/>
        </p:nvSpPr>
        <p:spPr>
          <a:xfrm>
            <a:off x="6708263" y="3908449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295DA7E-A4C4-DF41-B018-77DFCD2B882F}"/>
              </a:ext>
            </a:extLst>
          </p:cNvPr>
          <p:cNvSpPr/>
          <p:nvPr/>
        </p:nvSpPr>
        <p:spPr>
          <a:xfrm>
            <a:off x="6708263" y="4302929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6F748B-F8C0-2249-A9C0-FD7037EAD86A}"/>
              </a:ext>
            </a:extLst>
          </p:cNvPr>
          <p:cNvSpPr/>
          <p:nvPr/>
        </p:nvSpPr>
        <p:spPr>
          <a:xfrm>
            <a:off x="6701779" y="521096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5C6B655-7582-824D-B883-4345CC82BA22}"/>
              </a:ext>
            </a:extLst>
          </p:cNvPr>
          <p:cNvSpPr/>
          <p:nvPr/>
        </p:nvSpPr>
        <p:spPr>
          <a:xfrm>
            <a:off x="6703403" y="4767639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A5B91C0-F4C4-AF49-8008-A07123C765AD}"/>
              </a:ext>
            </a:extLst>
          </p:cNvPr>
          <p:cNvSpPr/>
          <p:nvPr/>
        </p:nvSpPr>
        <p:spPr>
          <a:xfrm>
            <a:off x="6227495" y="4764032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90E011-033D-E14D-BA3A-7309360FDD10}"/>
              </a:ext>
            </a:extLst>
          </p:cNvPr>
          <p:cNvSpPr/>
          <p:nvPr/>
        </p:nvSpPr>
        <p:spPr>
          <a:xfrm>
            <a:off x="6233605" y="4835434"/>
            <a:ext cx="53721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TX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866232-D410-724A-AD9F-006E5658A788}"/>
              </a:ext>
            </a:extLst>
          </p:cNvPr>
          <p:cNvCxnSpPr>
            <a:cxnSpLocks/>
          </p:cNvCxnSpPr>
          <p:nvPr/>
        </p:nvCxnSpPr>
        <p:spPr>
          <a:xfrm flipH="1" flipV="1">
            <a:off x="5854187" y="5021641"/>
            <a:ext cx="499841" cy="279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9B7DB76F-CBB5-C445-B83A-5D647CF441B4}"/>
              </a:ext>
            </a:extLst>
          </p:cNvPr>
          <p:cNvSpPr/>
          <p:nvPr/>
        </p:nvSpPr>
        <p:spPr>
          <a:xfrm>
            <a:off x="4831772" y="4302068"/>
            <a:ext cx="109728" cy="1126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Wireless router">
            <a:extLst>
              <a:ext uri="{FF2B5EF4-FFF2-40B4-BE49-F238E27FC236}">
                <a16:creationId xmlns:a16="http://schemas.microsoft.com/office/drawing/2014/main" id="{92ED8DD3-262A-B14E-9D7B-71F99CBFA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0318" y="4819233"/>
            <a:ext cx="378615" cy="378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9D38E-D246-E04A-BF4F-23CD4E561BB1}"/>
              </a:ext>
            </a:extLst>
          </p:cNvPr>
          <p:cNvSpPr txBox="1"/>
          <p:nvPr/>
        </p:nvSpPr>
        <p:spPr>
          <a:xfrm>
            <a:off x="3593900" y="2251847"/>
            <a:ext cx="4471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Train</a:t>
            </a:r>
            <a:r>
              <a:rPr lang="en-US" sz="2800" dirty="0"/>
              <a:t> at coarse granularity</a:t>
            </a:r>
          </a:p>
          <a:p>
            <a:r>
              <a:rPr lang="en-US" sz="2800" dirty="0">
                <a:highlight>
                  <a:srgbClr val="FF0000"/>
                </a:highlight>
              </a:rPr>
              <a:t>Interpolate</a:t>
            </a:r>
            <a:r>
              <a:rPr lang="en-US" sz="2800" dirty="0"/>
              <a:t> at fine granularity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3AD664-3A3C-E941-BD87-F83DB4CF11E5}"/>
              </a:ext>
            </a:extLst>
          </p:cNvPr>
          <p:cNvSpPr txBox="1"/>
          <p:nvPr/>
        </p:nvSpPr>
        <p:spPr>
          <a:xfrm>
            <a:off x="655320" y="1435745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Construct some PDs, estimate others via interpolation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B6D018F2-8BA7-7F49-99C4-EAC1224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12</a:t>
            </a:fld>
            <a:endParaRPr lang="en-US"/>
          </a:p>
        </p:txBody>
      </p:sp>
      <p:pic>
        <p:nvPicPr>
          <p:cNvPr id="74" name="Audio 73">
            <a:hlinkClick r:id="" action="ppaction://media"/>
            <a:extLst>
              <a:ext uri="{FF2B5EF4-FFF2-40B4-BE49-F238E27FC236}">
                <a16:creationId xmlns:a16="http://schemas.microsoft.com/office/drawing/2014/main" id="{B1089848-7BA8-8F48-87ED-B91E831CC0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4965697"/>
      </p:ext>
    </p:extLst>
  </p:cSld>
  <p:clrMapOvr>
    <a:masterClrMapping/>
  </p:clrMapOvr>
  <p:transition spd="slow" advTm="4105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4.79167E-6 -0.1185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-0.1185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-0.1185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8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0E8A-7056-1744-8E66-812953DC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Novel Interpolation Technique (ILDW)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DB04C-8481-1C40-9799-0E064760957A}"/>
              </a:ext>
            </a:extLst>
          </p:cNvPr>
          <p:cNvSpPr txBox="1"/>
          <p:nvPr/>
        </p:nvSpPr>
        <p:spPr>
          <a:xfrm>
            <a:off x="994316" y="3870268"/>
            <a:ext cx="81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2914E-5669-7642-97B5-D66D9156F461}"/>
                  </a:ext>
                </a:extLst>
              </p:cNvPr>
              <p:cNvSpPr txBox="1"/>
              <p:nvPr/>
            </p:nvSpPr>
            <p:spPr>
              <a:xfrm>
                <a:off x="4382429" y="5983894"/>
                <a:ext cx="15611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=5.6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2914E-5669-7642-97B5-D66D9156F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429" y="5983894"/>
                <a:ext cx="1561172" cy="461665"/>
              </a:xfrm>
              <a:prstGeom prst="rect">
                <a:avLst/>
              </a:prstGeom>
              <a:blipFill>
                <a:blip r:embed="rId5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C049B8-6375-2F4B-A45F-10752B5A5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097" y="3553454"/>
            <a:ext cx="4841488" cy="1067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98126-93FA-094E-A4DF-93EBF532A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7067" y="5088008"/>
            <a:ext cx="5000391" cy="82213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F8D71C-1B93-FD43-A89E-4B5AF22DB21A}"/>
              </a:ext>
            </a:extLst>
          </p:cNvPr>
          <p:cNvCxnSpPr>
            <a:cxnSpLocks/>
          </p:cNvCxnSpPr>
          <p:nvPr/>
        </p:nvCxnSpPr>
        <p:spPr>
          <a:xfrm>
            <a:off x="5208429" y="4438041"/>
            <a:ext cx="169817" cy="5924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5A1DE-3C80-E448-80D7-61117328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406F3-4768-004A-AA14-CA53AFC2B9DE}"/>
              </a:ext>
            </a:extLst>
          </p:cNvPr>
          <p:cNvSpPr/>
          <p:nvPr/>
        </p:nvSpPr>
        <p:spPr>
          <a:xfrm>
            <a:off x="994317" y="5298430"/>
            <a:ext cx="9628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ILDW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59E01C-AF84-6D4C-89FA-858396BC31FD}"/>
                  </a:ext>
                </a:extLst>
              </p:cNvPr>
              <p:cNvSpPr/>
              <p:nvPr/>
            </p:nvSpPr>
            <p:spPr>
              <a:xfrm>
                <a:off x="5570720" y="5983894"/>
                <a:ext cx="8540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=8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59E01C-AF84-6D4C-89FA-858396BC3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20" y="5983894"/>
                <a:ext cx="854080" cy="461665"/>
              </a:xfrm>
              <a:prstGeom prst="rect">
                <a:avLst/>
              </a:prstGeom>
              <a:blipFill>
                <a:blip r:embed="rId8"/>
                <a:stretch>
                  <a:fillRect t="-5263" r="-8824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0E59DB3-D1E3-9E44-8952-FAF820D0A285}"/>
              </a:ext>
            </a:extLst>
          </p:cNvPr>
          <p:cNvSpPr txBox="1"/>
          <p:nvPr/>
        </p:nvSpPr>
        <p:spPr>
          <a:xfrm>
            <a:off x="994316" y="1471340"/>
            <a:ext cx="1066986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 of ILDW (Inverse log-distance weighting)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Take advantage of the know TX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Modify inverse-distance weighting (IDW): assign weights based on the distance in “logarithm domain”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87CF9E-E205-4E4C-8EDD-26196ECB3D33}"/>
                  </a:ext>
                </a:extLst>
              </p:cNvPr>
              <p:cNvSpPr txBox="1"/>
              <p:nvPr/>
            </p:nvSpPr>
            <p:spPr>
              <a:xfrm>
                <a:off x="4371556" y="3271800"/>
                <a:ext cx="921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87CF9E-E205-4E4C-8EDD-26196ECB3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56" y="3271800"/>
                <a:ext cx="921781" cy="461665"/>
              </a:xfrm>
              <a:prstGeom prst="rect">
                <a:avLst/>
              </a:prstGeom>
              <a:blipFill>
                <a:blip r:embed="rId9"/>
                <a:stretch>
                  <a:fillRect t="-8108" r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63A88E-B063-7148-B4E8-D12DDD1C15E6}"/>
                  </a:ext>
                </a:extLst>
              </p:cNvPr>
              <p:cNvSpPr txBox="1"/>
              <p:nvPr/>
            </p:nvSpPr>
            <p:spPr>
              <a:xfrm>
                <a:off x="5300771" y="3269667"/>
                <a:ext cx="921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=1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63A88E-B063-7148-B4E8-D12DDD1C1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771" y="3269667"/>
                <a:ext cx="921781" cy="461665"/>
              </a:xfrm>
              <a:prstGeom prst="rect">
                <a:avLst/>
              </a:prstGeom>
              <a:blipFill>
                <a:blip r:embed="rId10"/>
                <a:stretch>
                  <a:fillRect t="-5263" r="-810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9BAE44CE-81DC-9A4A-BCA7-FC5C058C1BCB}"/>
              </a:ext>
            </a:extLst>
          </p:cNvPr>
          <p:cNvSpPr/>
          <p:nvPr/>
        </p:nvSpPr>
        <p:spPr>
          <a:xfrm rot="16200000">
            <a:off x="4590532" y="3817996"/>
            <a:ext cx="275514" cy="445851"/>
          </a:xfrm>
          <a:prstGeom prst="rightBrace">
            <a:avLst>
              <a:gd name="adj1" fmla="val 23351"/>
              <a:gd name="adj2" fmla="val 5084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5A002C1-67D6-804B-A954-3283B90010D3}"/>
              </a:ext>
            </a:extLst>
          </p:cNvPr>
          <p:cNvSpPr/>
          <p:nvPr/>
        </p:nvSpPr>
        <p:spPr>
          <a:xfrm rot="5400000">
            <a:off x="4675539" y="5288761"/>
            <a:ext cx="343829" cy="721951"/>
          </a:xfrm>
          <a:prstGeom prst="rightBrace">
            <a:avLst>
              <a:gd name="adj1" fmla="val 40766"/>
              <a:gd name="adj2" fmla="val 5223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394B172-F96F-0C4E-928B-7FFB70D9ED3D}"/>
              </a:ext>
            </a:extLst>
          </p:cNvPr>
          <p:cNvSpPr/>
          <p:nvPr/>
        </p:nvSpPr>
        <p:spPr>
          <a:xfrm rot="5400000" flipV="1">
            <a:off x="5527045" y="5531601"/>
            <a:ext cx="343829" cy="278780"/>
          </a:xfrm>
          <a:prstGeom prst="rightBrace">
            <a:avLst>
              <a:gd name="adj1" fmla="val 28947"/>
              <a:gd name="adj2" fmla="val 574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1A4B585C-8F74-404C-877E-88F1688C0367}"/>
              </a:ext>
            </a:extLst>
          </p:cNvPr>
          <p:cNvSpPr/>
          <p:nvPr/>
        </p:nvSpPr>
        <p:spPr>
          <a:xfrm rot="16200000">
            <a:off x="5444114" y="3814296"/>
            <a:ext cx="275514" cy="445851"/>
          </a:xfrm>
          <a:prstGeom prst="rightBrace">
            <a:avLst>
              <a:gd name="adj1" fmla="val 23351"/>
              <a:gd name="adj2" fmla="val 5084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7BE6DB-482E-C546-9D66-A9AA722BD0B6}"/>
                  </a:ext>
                </a:extLst>
              </p:cNvPr>
              <p:cNvSpPr txBox="1"/>
              <p:nvPr/>
            </p:nvSpPr>
            <p:spPr>
              <a:xfrm>
                <a:off x="7427315" y="4051726"/>
                <a:ext cx="4666406" cy="1513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Value at R0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7BE6DB-482E-C546-9D66-A9AA722BD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7315" y="4051726"/>
                <a:ext cx="4666406" cy="1513941"/>
              </a:xfrm>
              <a:prstGeom prst="rect">
                <a:avLst/>
              </a:prstGeom>
              <a:blipFill>
                <a:blip r:embed="rId11"/>
                <a:stretch>
                  <a:fillRect l="-190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03D2584-4346-5C48-9709-F52181FFCA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314804"/>
      </p:ext>
    </p:extLst>
  </p:cSld>
  <p:clrMapOvr>
    <a:masterClrMapping/>
  </p:clrMapOvr>
  <p:transition spd="slow" advTm="925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/>
      <p:bldP spid="8" grpId="1"/>
      <p:bldP spid="8" grpId="2"/>
      <p:bldP spid="9" grpId="0"/>
      <p:bldP spid="11" grpId="0"/>
      <p:bldP spid="11" grpId="1"/>
      <p:bldP spid="21" grpId="0"/>
      <p:bldP spid="21" grpId="1"/>
      <p:bldP spid="22" grpId="0"/>
      <p:bldP spid="22" grpId="1"/>
      <p:bldP spid="24" grpId="0" animBg="1"/>
      <p:bldP spid="26" grpId="0" animBg="1"/>
      <p:bldP spid="27" grpId="0" animBg="1"/>
      <p:bldP spid="2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1F66-6728-D348-9404-B01FEFD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Extensions: With Background users; Power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39E8-4543-2242-8BB5-6005D983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2093849"/>
            <a:ext cx="11586257" cy="1866178"/>
          </a:xfrm>
        </p:spPr>
        <p:txBody>
          <a:bodyPr/>
          <a:lstStyle/>
          <a:p>
            <a:r>
              <a:rPr lang="en-US" dirty="0"/>
              <a:t>MAP* can be extended to incorporate some changing set of background secondary users via online training</a:t>
            </a:r>
          </a:p>
          <a:p>
            <a:r>
              <a:rPr lang="en-US" dirty="0"/>
              <a:t>Derive a closed-form formula solution to estimate the power of intruders in the continuous domain using maximum likelihood estimation.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52A5-BC18-EE43-98FB-4BCCF9E0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14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36EA669-1EE4-884C-9F98-A2B5C4FC31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4519"/>
      </p:ext>
    </p:extLst>
  </p:cSld>
  <p:clrMapOvr>
    <a:masterClrMapping/>
  </p:clrMapOvr>
  <p:transition spd="slow" advTm="279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F82D-3377-5E48-AF00-9CF09BE3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Evaluation – MAP*,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EC993-EEBB-EA4A-BEF6-9283E8B2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C7E8-74F0-7349-8F5E-3434955F7674}"/>
              </a:ext>
            </a:extLst>
          </p:cNvPr>
          <p:cNvSpPr/>
          <p:nvPr/>
        </p:nvSpPr>
        <p:spPr>
          <a:xfrm>
            <a:off x="2789490" y="5751493"/>
            <a:ext cx="7389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MAP* has lower localization error </a:t>
            </a:r>
          </a:p>
          <a:p>
            <a:r>
              <a:rPr lang="en-US" sz="2800" dirty="0"/>
              <a:t>and sum of miss rate and false alarm rate.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11EFA-D182-1846-88BF-94C1F48F8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37"/>
          <a:stretch/>
        </p:blipFill>
        <p:spPr>
          <a:xfrm>
            <a:off x="2078693" y="2166795"/>
            <a:ext cx="7358220" cy="3526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48AAA7-4D98-8840-9211-AEAB54D0D06B}"/>
              </a:ext>
            </a:extLst>
          </p:cNvPr>
          <p:cNvSpPr/>
          <p:nvPr/>
        </p:nvSpPr>
        <p:spPr>
          <a:xfrm>
            <a:off x="838200" y="1335798"/>
            <a:ext cx="7946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Compare to 1) Clustering-based solution</a:t>
            </a:r>
          </a:p>
          <a:p>
            <a:r>
              <a:rPr lang="en-US" sz="2400" dirty="0"/>
              <a:t>                      2) SPLOT (</a:t>
            </a:r>
            <a:r>
              <a:rPr lang="en-US" sz="2400" dirty="0" err="1"/>
              <a:t>MobiCom</a:t>
            </a:r>
            <a:r>
              <a:rPr lang="en-US" sz="2400" dirty="0"/>
              <a:t> 2017, current state-of-the-art)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564B29-CD2C-0843-8320-016F0B843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9830"/>
      </p:ext>
    </p:extLst>
  </p:cSld>
  <p:clrMapOvr>
    <a:masterClrMapping/>
  </p:clrMapOvr>
  <p:transition spd="slow" advTm="2694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F82D-3377-5E48-AF00-9CF09BE3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Minimizing Training Cost: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EC993-EEBB-EA4A-BEF6-9283E8B2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D65BF-93D0-A445-B1E2-F8C126588498}"/>
              </a:ext>
            </a:extLst>
          </p:cNvPr>
          <p:cNvSpPr/>
          <p:nvPr/>
        </p:nvSpPr>
        <p:spPr>
          <a:xfrm>
            <a:off x="2146300" y="5584805"/>
            <a:ext cx="8712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With ~10% of real training data and ~ 90% of interpolated data, MAP* can give a good localization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2A41B-ADAE-6A44-8CBF-06D9F5B49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1" y="1866578"/>
            <a:ext cx="7036182" cy="338646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57B5BE3-08BA-AA4F-B4B9-97D89635BA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625712"/>
      </p:ext>
    </p:extLst>
  </p:cSld>
  <p:clrMapOvr>
    <a:masterClrMapping/>
  </p:clrMapOvr>
  <p:transition spd="slow" advTm="235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F5A4-C4E3-CE4F-8DD9-10D0BCA2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MAP*, Indoor Testbed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5C649-1A4A-6946-B2D4-37566363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b="6314"/>
          <a:stretch/>
        </p:blipFill>
        <p:spPr>
          <a:xfrm>
            <a:off x="1995533" y="1584304"/>
            <a:ext cx="8485680" cy="4076558"/>
          </a:xfrm>
          <a:prstGeom prst="rect">
            <a:avLst/>
          </a:prstGeom>
        </p:spPr>
      </p:pic>
      <p:pic>
        <p:nvPicPr>
          <p:cNvPr id="7" name="Picture 1" descr="page13image38867632">
            <a:extLst>
              <a:ext uri="{FF2B5EF4-FFF2-40B4-BE49-F238E27FC236}">
                <a16:creationId xmlns:a16="http://schemas.microsoft.com/office/drawing/2014/main" id="{4FA6D8DE-4A69-0845-A68A-2EAA5669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6" y="2211610"/>
            <a:ext cx="3954563" cy="296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1CBC-2D34-6F4B-8C4B-59B5A382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F8600-555A-1848-968B-4DDEC1CC3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097" y="3048667"/>
            <a:ext cx="7748276" cy="2572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05D7D-F218-034A-A88B-38C0C0665442}"/>
              </a:ext>
            </a:extLst>
          </p:cNvPr>
          <p:cNvSpPr txBox="1"/>
          <p:nvPr/>
        </p:nvSpPr>
        <p:spPr>
          <a:xfrm>
            <a:off x="937789" y="5230854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SDR devices and </a:t>
            </a:r>
          </a:p>
          <a:p>
            <a:r>
              <a:rPr lang="en-US" sz="2400" dirty="0"/>
              <a:t>single board computers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B35FB0-1A03-0C49-ACA9-F15B05766E75}"/>
              </a:ext>
            </a:extLst>
          </p:cNvPr>
          <p:cNvSpPr/>
          <p:nvPr/>
        </p:nvSpPr>
        <p:spPr>
          <a:xfrm>
            <a:off x="2768888" y="5749343"/>
            <a:ext cx="7389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MAP* has lower localization error </a:t>
            </a:r>
          </a:p>
          <a:p>
            <a:r>
              <a:rPr lang="en-US" sz="2800" dirty="0"/>
              <a:t>and sum of miss rate and false alarm rate.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C1AE3DB-D26E-4647-9097-95FC5F03D5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505375"/>
      </p:ext>
    </p:extLst>
  </p:cSld>
  <p:clrMapOvr>
    <a:masterClrMapping/>
  </p:clrMapOvr>
  <p:transition spd="slow" advTm="341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5913-5721-DB4E-80E2-91197BD2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55BAD-A98F-B646-AC07-8AF694434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2377"/>
            <a:ext cx="10918371" cy="4351338"/>
          </a:xfrm>
        </p:spPr>
        <p:txBody>
          <a:bodyPr/>
          <a:lstStyle/>
          <a:p>
            <a:r>
              <a:rPr lang="en-US" dirty="0"/>
              <a:t>Developed an efficient learning-based method for the multiple intruder localization problem in shared spectrum</a:t>
            </a:r>
          </a:p>
          <a:p>
            <a:r>
              <a:rPr lang="en-US" dirty="0"/>
              <a:t>Introduce an interpolation method ILDW and power estimation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E1D45-16C9-F04F-A0D1-24C9AF101E15}"/>
              </a:ext>
            </a:extLst>
          </p:cNvPr>
          <p:cNvSpPr/>
          <p:nvPr/>
        </p:nvSpPr>
        <p:spPr>
          <a:xfrm>
            <a:off x="2633289" y="5084340"/>
            <a:ext cx="69254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Thank You For Listening! 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2447E-B768-0A4B-9B7D-1BAC5A75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B1E6018-2E36-114E-9D12-E8995B0F5FC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441F6E-D640-3048-9089-1362319C71E4}"/>
              </a:ext>
            </a:extLst>
          </p:cNvPr>
          <p:cNvSpPr/>
          <p:nvPr/>
        </p:nvSpPr>
        <p:spPr>
          <a:xfrm>
            <a:off x="2578059" y="6125517"/>
            <a:ext cx="79629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paper and slides are at: </a:t>
            </a:r>
            <a:r>
              <a:rPr lang="en-US" sz="2400" dirty="0">
                <a:hlinkClick r:id="rId6"/>
              </a:rPr>
              <a:t>https://caitaozhan.github.io/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3296153"/>
      </p:ext>
    </p:extLst>
  </p:cSld>
  <p:clrMapOvr>
    <a:masterClrMapping/>
  </p:clrMapOvr>
  <p:transition spd="slow" advTm="2622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8EF8-9915-A34A-ABE3-D3E8ECB6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033D5-5FB3-914A-8EF0-BD2D7C66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65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821A65-106B-C44E-86B8-DBC4638C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7EBDDC-B638-DA43-9981-3D9951A3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Conclusion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2C5D2-1FAB-C94C-B052-5BEBAD40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705EDB-F435-A740-8CD8-3C4397FD4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5171"/>
      </p:ext>
    </p:extLst>
  </p:cSld>
  <p:clrMapOvr>
    <a:masterClrMapping/>
  </p:clrMapOvr>
  <p:transition spd="slow" advTm="177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B47F-E358-244B-B645-B2516160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Estimate Power in MAP*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1250D-6E93-964F-9C8B-2BD6ACF8F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pPr marL="285750" indent="-285750"/>
                <a:r>
                  <a:rPr lang="en-US" dirty="0"/>
                  <a:t>Observation: if the TX increase power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dBm, the RX’s received power will also increase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dBm.</a:t>
                </a:r>
              </a:p>
              <a:p>
                <a:pPr marL="285750" indent="-285750"/>
                <a:r>
                  <a:rPr lang="en-US" dirty="0"/>
                  <a:t>Recall that during the training phase, TX power is fixed. Assume Gaussian distribution for each RX observation.</a:t>
                </a:r>
              </a:p>
              <a:p>
                <a:pPr algn="just"/>
                <a:r>
                  <a:rPr lang="en-US" dirty="0"/>
                  <a:t>We derive a </a:t>
                </a:r>
                <a:r>
                  <a:rPr lang="en-US" i="1" dirty="0">
                    <a:solidFill>
                      <a:srgbClr val="FF0000"/>
                    </a:solidFill>
                  </a:rPr>
                  <a:t>closed-form</a:t>
                </a:r>
                <a:r>
                  <a:rPr lang="en-US" dirty="0"/>
                  <a:t> formula to estimate the power in the continuous domain using maximum likelihood estimation</a:t>
                </a: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E1250D-6E93-964F-9C8B-2BD6ACF8F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0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B01B7-3BDB-E840-A080-940F4346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7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1F66-6728-D348-9404-B01FEFD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MAP** for MTL-SS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39E8-4543-2242-8BB5-6005D983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825625"/>
            <a:ext cx="11586257" cy="1866178"/>
          </a:xfrm>
        </p:spPr>
        <p:txBody>
          <a:bodyPr/>
          <a:lstStyle/>
          <a:p>
            <a:r>
              <a:rPr lang="en-US" dirty="0"/>
              <a:t>Now we include authorized users, i.e. primary and secondary users</a:t>
            </a:r>
          </a:p>
          <a:p>
            <a:r>
              <a:rPr lang="en-US" dirty="0"/>
              <a:t>Primary Users (PU): assume static, but configurations may be unknown</a:t>
            </a:r>
          </a:p>
          <a:p>
            <a:r>
              <a:rPr lang="en-US" dirty="0"/>
              <a:t>Secondary Users (SU): assume dynamic, configurations are known.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25CF1A-AC13-8841-BE13-AF571ED3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99" y="3559686"/>
            <a:ext cx="7220157" cy="29331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52A5-BC18-EE43-98FB-4BCCF9E0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70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BC29-426A-EE44-A16B-7A01A945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MAP** for MTL-SS, Large Scale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8B3B8D-2A33-1543-A135-211E684DE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962944"/>
            <a:ext cx="8140700" cy="4076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F3553-AD67-144E-A245-898C5362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185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BA33-889A-7F47-B37A-3C5A761B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Solution – Four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A4A8-F6A7-FC49-BA8D-A52C5CFE3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669" y="2985313"/>
            <a:ext cx="1277678" cy="561254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MAP*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21BEF-80EA-E84B-9AEE-C5526EE39126}"/>
              </a:ext>
            </a:extLst>
          </p:cNvPr>
          <p:cNvSpPr txBox="1">
            <a:spLocks/>
          </p:cNvSpPr>
          <p:nvPr/>
        </p:nvSpPr>
        <p:spPr>
          <a:xfrm>
            <a:off x="3996071" y="2985312"/>
            <a:ext cx="7019260" cy="56125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 the location of multiple intruders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DDEC3F-DA7C-2841-B885-C491D34275EE}"/>
              </a:ext>
            </a:extLst>
          </p:cNvPr>
          <p:cNvSpPr txBox="1">
            <a:spLocks/>
          </p:cNvSpPr>
          <p:nvPr/>
        </p:nvSpPr>
        <p:spPr>
          <a:xfrm>
            <a:off x="1176669" y="4064474"/>
            <a:ext cx="1277678" cy="561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EFA8C8-38C0-E044-8BB4-290C2EC8A718}"/>
              </a:ext>
            </a:extLst>
          </p:cNvPr>
          <p:cNvSpPr txBox="1">
            <a:spLocks/>
          </p:cNvSpPr>
          <p:nvPr/>
        </p:nvSpPr>
        <p:spPr>
          <a:xfrm>
            <a:off x="3996071" y="4044413"/>
            <a:ext cx="7019260" cy="561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Estimate the power of multiple intruders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96D446-65F8-4247-A174-D8AB27B50651}"/>
              </a:ext>
            </a:extLst>
          </p:cNvPr>
          <p:cNvSpPr txBox="1">
            <a:spLocks/>
          </p:cNvSpPr>
          <p:nvPr/>
        </p:nvSpPr>
        <p:spPr>
          <a:xfrm>
            <a:off x="1176669" y="1936108"/>
            <a:ext cx="1277678" cy="561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ILDW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B84A99-2601-3C42-91E7-16157B830439}"/>
              </a:ext>
            </a:extLst>
          </p:cNvPr>
          <p:cNvSpPr txBox="1">
            <a:spLocks/>
          </p:cNvSpPr>
          <p:nvPr/>
        </p:nvSpPr>
        <p:spPr>
          <a:xfrm>
            <a:off x="3996071" y="1933134"/>
            <a:ext cx="7019260" cy="561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Spectrum interpolation for training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5526A9-88AD-7F47-BEBB-4DD29EACE596}"/>
              </a:ext>
            </a:extLst>
          </p:cNvPr>
          <p:cNvSpPr txBox="1">
            <a:spLocks/>
          </p:cNvSpPr>
          <p:nvPr/>
        </p:nvSpPr>
        <p:spPr>
          <a:xfrm>
            <a:off x="1176669" y="5100288"/>
            <a:ext cx="1277678" cy="56125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MAP**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8D9185-74CE-8D4B-A830-B4BBE82D8684}"/>
              </a:ext>
            </a:extLst>
          </p:cNvPr>
          <p:cNvSpPr txBox="1">
            <a:spLocks/>
          </p:cNvSpPr>
          <p:nvPr/>
        </p:nvSpPr>
        <p:spPr>
          <a:xfrm>
            <a:off x="3996070" y="5103512"/>
            <a:ext cx="7476459" cy="87198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Estimate the location of multiple intruders with primary and secondary users exists in background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0F6F25-9B86-7546-AC82-6ED8C6AB810A}"/>
              </a:ext>
            </a:extLst>
          </p:cNvPr>
          <p:cNvCxnSpPr>
            <a:cxnSpLocks/>
          </p:cNvCxnSpPr>
          <p:nvPr/>
        </p:nvCxnSpPr>
        <p:spPr>
          <a:xfrm>
            <a:off x="2530548" y="2208595"/>
            <a:ext cx="13609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FF744F-36D4-2446-AEDE-D2511231DC86}"/>
              </a:ext>
            </a:extLst>
          </p:cNvPr>
          <p:cNvCxnSpPr>
            <a:cxnSpLocks/>
          </p:cNvCxnSpPr>
          <p:nvPr/>
        </p:nvCxnSpPr>
        <p:spPr>
          <a:xfrm>
            <a:off x="2530548" y="3264762"/>
            <a:ext cx="13609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876247-ED1F-2B49-B3C9-1A8AB9D628F2}"/>
              </a:ext>
            </a:extLst>
          </p:cNvPr>
          <p:cNvCxnSpPr>
            <a:cxnSpLocks/>
          </p:cNvCxnSpPr>
          <p:nvPr/>
        </p:nvCxnSpPr>
        <p:spPr>
          <a:xfrm>
            <a:off x="2530548" y="4342195"/>
            <a:ext cx="13609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A443EE-7714-5342-BBEC-0AAFE3671B33}"/>
              </a:ext>
            </a:extLst>
          </p:cNvPr>
          <p:cNvCxnSpPr>
            <a:cxnSpLocks/>
          </p:cNvCxnSpPr>
          <p:nvPr/>
        </p:nvCxnSpPr>
        <p:spPr>
          <a:xfrm>
            <a:off x="2530548" y="5355832"/>
            <a:ext cx="13609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E194F-9432-1D4F-B3B7-75AEB3F8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1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7A53-D013-F444-BCFB-0B1D4599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MAP** for MTL-SS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4C8E4E56-9314-1741-BB24-A47BC620B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200" y="4756679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B39EC4F9-EDA4-4D4E-B2A2-B4CC61443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529" y="1717830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54318F2D-0EB9-DF48-A0F4-65AEF9AE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02" y="4388287"/>
            <a:ext cx="658081" cy="6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FE1C104A-4C03-0548-8039-B1C4F3EE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87" y="1793750"/>
            <a:ext cx="668520" cy="6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CFDD0B66-E769-8544-89DA-2D10CFA8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505" y="2827829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176E43-5511-7049-AD78-81AD2AF24CF2}"/>
              </a:ext>
            </a:extLst>
          </p:cNvPr>
          <p:cNvSpPr txBox="1"/>
          <p:nvPr/>
        </p:nvSpPr>
        <p:spPr>
          <a:xfrm>
            <a:off x="8238894" y="5490249"/>
            <a:ext cx="1545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Primary (PU)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720F1C-32BA-4E4C-981D-49590D1C4E1D}"/>
              </a:ext>
            </a:extLst>
          </p:cNvPr>
          <p:cNvSpPr txBox="1"/>
          <p:nvPr/>
        </p:nvSpPr>
        <p:spPr>
          <a:xfrm>
            <a:off x="9634467" y="4907364"/>
            <a:ext cx="180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Secondary (SU)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DFA612-D12A-EA43-9DFB-B703DF7F2702}"/>
              </a:ext>
            </a:extLst>
          </p:cNvPr>
          <p:cNvSpPr txBox="1"/>
          <p:nvPr/>
        </p:nvSpPr>
        <p:spPr>
          <a:xfrm>
            <a:off x="9922758" y="5987375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0E4BDE-C515-7A43-9632-3E4B6B5738EB}"/>
              </a:ext>
            </a:extLst>
          </p:cNvPr>
          <p:cNvCxnSpPr>
            <a:cxnSpLocks/>
          </p:cNvCxnSpPr>
          <p:nvPr/>
        </p:nvCxnSpPr>
        <p:spPr>
          <a:xfrm flipH="1">
            <a:off x="5953389" y="3091249"/>
            <a:ext cx="1866216" cy="3617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610D27-D50F-E444-847B-EBDD4BE6F3A2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5948617" y="3627090"/>
            <a:ext cx="2716791" cy="240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50C563-60D9-F642-A629-4DDE60D8CF10}"/>
              </a:ext>
            </a:extLst>
          </p:cNvPr>
          <p:cNvCxnSpPr>
            <a:cxnSpLocks/>
          </p:cNvCxnSpPr>
          <p:nvPr/>
        </p:nvCxnSpPr>
        <p:spPr>
          <a:xfrm flipH="1" flipV="1">
            <a:off x="5957768" y="3775588"/>
            <a:ext cx="2168488" cy="55293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0FA36C-A1B2-F448-B2A1-B9E9C32C6A49}"/>
              </a:ext>
            </a:extLst>
          </p:cNvPr>
          <p:cNvSpPr txBox="1"/>
          <p:nvPr/>
        </p:nvSpPr>
        <p:spPr>
          <a:xfrm>
            <a:off x="5969834" y="4139699"/>
            <a:ext cx="1874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Sensor</a:t>
            </a:r>
          </a:p>
          <a:p>
            <a:pPr algn="ctr"/>
            <a:r>
              <a:rPr lang="en-US" sz="2400" b="1" dirty="0"/>
              <a:t>Observations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4356D15-1978-3548-8878-FE2D45F14293}"/>
              </a:ext>
            </a:extLst>
          </p:cNvPr>
          <p:cNvSpPr/>
          <p:nvPr/>
        </p:nvSpPr>
        <p:spPr>
          <a:xfrm>
            <a:off x="7769009" y="1384903"/>
            <a:ext cx="3669029" cy="5221631"/>
          </a:xfrm>
          <a:custGeom>
            <a:avLst/>
            <a:gdLst>
              <a:gd name="connsiteX0" fmla="*/ 76508 w 4804030"/>
              <a:gd name="connsiteY0" fmla="*/ 1964388 h 4645706"/>
              <a:gd name="connsiteX1" fmla="*/ 167948 w 4804030"/>
              <a:gd name="connsiteY1" fmla="*/ 707088 h 4645706"/>
              <a:gd name="connsiteX2" fmla="*/ 1242368 w 4804030"/>
              <a:gd name="connsiteY2" fmla="*/ 135588 h 4645706"/>
              <a:gd name="connsiteX3" fmla="*/ 3482648 w 4804030"/>
              <a:gd name="connsiteY3" fmla="*/ 67008 h 4645706"/>
              <a:gd name="connsiteX4" fmla="*/ 4305608 w 4804030"/>
              <a:gd name="connsiteY4" fmla="*/ 958548 h 4645706"/>
              <a:gd name="connsiteX5" fmla="*/ 4797098 w 4804030"/>
              <a:gd name="connsiteY5" fmla="*/ 3004518 h 4645706"/>
              <a:gd name="connsiteX6" fmla="*/ 3951278 w 4804030"/>
              <a:gd name="connsiteY6" fmla="*/ 4421838 h 4645706"/>
              <a:gd name="connsiteX7" fmla="*/ 899468 w 4804030"/>
              <a:gd name="connsiteY7" fmla="*/ 4387548 h 4645706"/>
              <a:gd name="connsiteX8" fmla="*/ 76508 w 4804030"/>
              <a:gd name="connsiteY8" fmla="*/ 1964388 h 464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4030" h="4645706">
                <a:moveTo>
                  <a:pt x="76508" y="1964388"/>
                </a:moveTo>
                <a:cubicBezTo>
                  <a:pt x="-45412" y="1350978"/>
                  <a:pt x="-26362" y="1011888"/>
                  <a:pt x="167948" y="707088"/>
                </a:cubicBezTo>
                <a:cubicBezTo>
                  <a:pt x="362258" y="402288"/>
                  <a:pt x="689918" y="242268"/>
                  <a:pt x="1242368" y="135588"/>
                </a:cubicBezTo>
                <a:cubicBezTo>
                  <a:pt x="1794818" y="28908"/>
                  <a:pt x="2972108" y="-70152"/>
                  <a:pt x="3482648" y="67008"/>
                </a:cubicBezTo>
                <a:cubicBezTo>
                  <a:pt x="3993188" y="204168"/>
                  <a:pt x="4086533" y="468963"/>
                  <a:pt x="4305608" y="958548"/>
                </a:cubicBezTo>
                <a:cubicBezTo>
                  <a:pt x="4524683" y="1448133"/>
                  <a:pt x="4856153" y="2427303"/>
                  <a:pt x="4797098" y="3004518"/>
                </a:cubicBezTo>
                <a:cubicBezTo>
                  <a:pt x="4738043" y="3581733"/>
                  <a:pt x="4600883" y="4191333"/>
                  <a:pt x="3951278" y="4421838"/>
                </a:cubicBezTo>
                <a:cubicBezTo>
                  <a:pt x="3301673" y="4652343"/>
                  <a:pt x="1545263" y="4795218"/>
                  <a:pt x="899468" y="4387548"/>
                </a:cubicBezTo>
                <a:cubicBezTo>
                  <a:pt x="253673" y="3979878"/>
                  <a:pt x="198428" y="2577798"/>
                  <a:pt x="76508" y="1964388"/>
                </a:cubicBezTo>
                <a:close/>
              </a:path>
            </a:pathLst>
          </a:custGeom>
          <a:noFill/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58FA22-00DF-1F4F-B357-A1CA0347293A}"/>
              </a:ext>
            </a:extLst>
          </p:cNvPr>
          <p:cNvSpPr/>
          <p:nvPr/>
        </p:nvSpPr>
        <p:spPr>
          <a:xfrm>
            <a:off x="3816637" y="2296394"/>
            <a:ext cx="2131980" cy="270957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26" name="Picture 27">
            <a:extLst>
              <a:ext uri="{FF2B5EF4-FFF2-40B4-BE49-F238E27FC236}">
                <a16:creationId xmlns:a16="http://schemas.microsoft.com/office/drawing/2014/main" id="{47F8383C-B53C-7E43-9A53-650BB44DD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29" y="5676997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46BA36-2BF4-AA44-A373-89F2FE4452FA}"/>
              </a:ext>
            </a:extLst>
          </p:cNvPr>
          <p:cNvSpPr txBox="1"/>
          <p:nvPr/>
        </p:nvSpPr>
        <p:spPr>
          <a:xfrm>
            <a:off x="9686043" y="3987519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79108C-C96E-A940-BF99-29267E45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377" y="1699079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5E51928-82CE-D342-8E08-86D0098FD0CB}"/>
              </a:ext>
            </a:extLst>
          </p:cNvPr>
          <p:cNvSpPr/>
          <p:nvPr/>
        </p:nvSpPr>
        <p:spPr>
          <a:xfrm>
            <a:off x="377373" y="2743511"/>
            <a:ext cx="1721582" cy="181112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413164-53B5-4542-855F-18FAD9A54AC1}"/>
              </a:ext>
            </a:extLst>
          </p:cNvPr>
          <p:cNvSpPr txBox="1"/>
          <p:nvPr/>
        </p:nvSpPr>
        <p:spPr>
          <a:xfrm>
            <a:off x="190623" y="2106098"/>
            <a:ext cx="214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Offline 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7E5E7B-24E2-5548-ABAB-DB15D2E89358}"/>
              </a:ext>
            </a:extLst>
          </p:cNvPr>
          <p:cNvSpPr txBox="1"/>
          <p:nvPr/>
        </p:nvSpPr>
        <p:spPr>
          <a:xfrm>
            <a:off x="477622" y="3125552"/>
            <a:ext cx="1659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Construct </a:t>
            </a:r>
          </a:p>
          <a:p>
            <a:pPr algn="ctr"/>
            <a:r>
              <a:rPr lang="en-US" sz="2000" b="1" dirty="0"/>
              <a:t>Signal </a:t>
            </a:r>
          </a:p>
          <a:p>
            <a:pPr algn="ctr"/>
            <a:r>
              <a:rPr lang="en-US" sz="2000" b="1" dirty="0"/>
              <a:t>Distributions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C6A0271-DA75-A747-9D6A-B3F615E24CD1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2098955" y="3649073"/>
            <a:ext cx="1717682" cy="2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5A3645-965B-6A44-BF3D-A7ADAF2CAA38}"/>
              </a:ext>
            </a:extLst>
          </p:cNvPr>
          <p:cNvSpPr txBox="1"/>
          <p:nvPr/>
        </p:nvSpPr>
        <p:spPr>
          <a:xfrm>
            <a:off x="2038903" y="3816154"/>
            <a:ext cx="186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865159-90E8-BB42-A9C1-64AD7F99D415}"/>
              </a:ext>
            </a:extLst>
          </p:cNvPr>
          <p:cNvSpPr/>
          <p:nvPr/>
        </p:nvSpPr>
        <p:spPr>
          <a:xfrm>
            <a:off x="431226" y="3095007"/>
            <a:ext cx="1599658" cy="10156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F8092B-2120-DE4A-9596-105D5A8CB517}"/>
              </a:ext>
            </a:extLst>
          </p:cNvPr>
          <p:cNvSpPr/>
          <p:nvPr/>
        </p:nvSpPr>
        <p:spPr>
          <a:xfrm>
            <a:off x="4006171" y="2906598"/>
            <a:ext cx="1717682" cy="8470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B2FC65-35A7-E645-BEC5-B90DA2615E6A}"/>
              </a:ext>
            </a:extLst>
          </p:cNvPr>
          <p:cNvSpPr txBox="1"/>
          <p:nvPr/>
        </p:nvSpPr>
        <p:spPr>
          <a:xfrm>
            <a:off x="3910196" y="2873809"/>
            <a:ext cx="1905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Signal </a:t>
            </a:r>
          </a:p>
          <a:p>
            <a:pPr algn="ctr"/>
            <a:r>
              <a:rPr lang="en-US" sz="2400" b="1" dirty="0"/>
              <a:t>Distributions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BFFE958-CC45-8344-86E0-06CD33707FA4}"/>
              </a:ext>
            </a:extLst>
          </p:cNvPr>
          <p:cNvSpPr/>
          <p:nvPr/>
        </p:nvSpPr>
        <p:spPr>
          <a:xfrm>
            <a:off x="4128894" y="5758036"/>
            <a:ext cx="1439177" cy="89036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AEF912-8731-9F44-809D-80DE45411176}"/>
              </a:ext>
            </a:extLst>
          </p:cNvPr>
          <p:cNvSpPr txBox="1"/>
          <p:nvPr/>
        </p:nvSpPr>
        <p:spPr>
          <a:xfrm>
            <a:off x="4198131" y="5794116"/>
            <a:ext cx="1359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Localize </a:t>
            </a:r>
          </a:p>
          <a:p>
            <a:pPr algn="ctr"/>
            <a:r>
              <a:rPr lang="en-US" sz="2400" b="1" dirty="0"/>
              <a:t>Intruders</a:t>
            </a:r>
          </a:p>
        </p:txBody>
      </p:sp>
      <p:sp>
        <p:nvSpPr>
          <p:cNvPr id="43" name="Up-Down Arrow 42">
            <a:extLst>
              <a:ext uri="{FF2B5EF4-FFF2-40B4-BE49-F238E27FC236}">
                <a16:creationId xmlns:a16="http://schemas.microsoft.com/office/drawing/2014/main" id="{7574641A-11BB-4549-AF6C-702D5E442CEB}"/>
              </a:ext>
            </a:extLst>
          </p:cNvPr>
          <p:cNvSpPr/>
          <p:nvPr/>
        </p:nvSpPr>
        <p:spPr>
          <a:xfrm>
            <a:off x="4744354" y="5045007"/>
            <a:ext cx="194920" cy="6446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41759A-D6B3-4A40-A5F2-DB5CABAA2553}"/>
              </a:ext>
            </a:extLst>
          </p:cNvPr>
          <p:cNvSpPr txBox="1"/>
          <p:nvPr/>
        </p:nvSpPr>
        <p:spPr>
          <a:xfrm>
            <a:off x="4211054" y="3990692"/>
            <a:ext cx="1202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Online</a:t>
            </a:r>
          </a:p>
          <a:p>
            <a:pPr algn="ctr"/>
            <a:r>
              <a:rPr lang="en-US" sz="2400" b="1" dirty="0"/>
              <a:t>Training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80DE4980-E1E2-B74D-9188-D4751FA2AAD9}"/>
              </a:ext>
            </a:extLst>
          </p:cNvPr>
          <p:cNvSpPr/>
          <p:nvPr/>
        </p:nvSpPr>
        <p:spPr>
          <a:xfrm>
            <a:off x="4184994" y="3884928"/>
            <a:ext cx="1395885" cy="895475"/>
          </a:xfrm>
          <a:custGeom>
            <a:avLst/>
            <a:gdLst>
              <a:gd name="connsiteX0" fmla="*/ 403515 w 1395885"/>
              <a:gd name="connsiteY0" fmla="*/ 0 h 895475"/>
              <a:gd name="connsiteX1" fmla="*/ 49185 w 1395885"/>
              <a:gd name="connsiteY1" fmla="*/ 468630 h 895475"/>
              <a:gd name="connsiteX2" fmla="*/ 14895 w 1395885"/>
              <a:gd name="connsiteY2" fmla="*/ 834390 h 895475"/>
              <a:gd name="connsiteX3" fmla="*/ 163485 w 1395885"/>
              <a:gd name="connsiteY3" fmla="*/ 880110 h 895475"/>
              <a:gd name="connsiteX4" fmla="*/ 1260765 w 1395885"/>
              <a:gd name="connsiteY4" fmla="*/ 857250 h 895475"/>
              <a:gd name="connsiteX5" fmla="*/ 1329345 w 1395885"/>
              <a:gd name="connsiteY5" fmla="*/ 480060 h 895475"/>
              <a:gd name="connsiteX6" fmla="*/ 814995 w 1395885"/>
              <a:gd name="connsiteY6" fmla="*/ 22860 h 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5885" h="895475">
                <a:moveTo>
                  <a:pt x="403515" y="0"/>
                </a:moveTo>
                <a:cubicBezTo>
                  <a:pt x="258735" y="164782"/>
                  <a:pt x="113955" y="329565"/>
                  <a:pt x="49185" y="468630"/>
                </a:cubicBezTo>
                <a:cubicBezTo>
                  <a:pt x="-15585" y="607695"/>
                  <a:pt x="-4155" y="765810"/>
                  <a:pt x="14895" y="834390"/>
                </a:cubicBezTo>
                <a:cubicBezTo>
                  <a:pt x="33945" y="902970"/>
                  <a:pt x="163485" y="880110"/>
                  <a:pt x="163485" y="880110"/>
                </a:cubicBezTo>
                <a:cubicBezTo>
                  <a:pt x="371130" y="883920"/>
                  <a:pt x="1066455" y="923925"/>
                  <a:pt x="1260765" y="857250"/>
                </a:cubicBezTo>
                <a:cubicBezTo>
                  <a:pt x="1455075" y="790575"/>
                  <a:pt x="1403640" y="619125"/>
                  <a:pt x="1329345" y="480060"/>
                </a:cubicBezTo>
                <a:cubicBezTo>
                  <a:pt x="1255050" y="340995"/>
                  <a:pt x="1035022" y="181927"/>
                  <a:pt x="814995" y="22860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A72B7E-38A4-7B49-A929-7413D4D643FA}"/>
              </a:ext>
            </a:extLst>
          </p:cNvPr>
          <p:cNvCxnSpPr>
            <a:cxnSpLocks/>
          </p:cNvCxnSpPr>
          <p:nvPr/>
        </p:nvCxnSpPr>
        <p:spPr>
          <a:xfrm flipH="1" flipV="1">
            <a:off x="4939277" y="3847312"/>
            <a:ext cx="197455" cy="16021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A7C3E80F-9E7B-544D-8DCE-DB2E3904E240}"/>
              </a:ext>
            </a:extLst>
          </p:cNvPr>
          <p:cNvSpPr/>
          <p:nvPr/>
        </p:nvSpPr>
        <p:spPr>
          <a:xfrm>
            <a:off x="7846651" y="2884083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6F9E13E-2856-104C-B931-4885EAC69F16}"/>
              </a:ext>
            </a:extLst>
          </p:cNvPr>
          <p:cNvSpPr/>
          <p:nvPr/>
        </p:nvSpPr>
        <p:spPr>
          <a:xfrm>
            <a:off x="8690617" y="3468841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778AE4D-5589-AC47-B67E-8EEA2B2401F4}"/>
              </a:ext>
            </a:extLst>
          </p:cNvPr>
          <p:cNvSpPr/>
          <p:nvPr/>
        </p:nvSpPr>
        <p:spPr>
          <a:xfrm>
            <a:off x="8159829" y="4212038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AA5B1C4-854F-5E4A-A557-AE62784C8508}"/>
              </a:ext>
            </a:extLst>
          </p:cNvPr>
          <p:cNvSpPr/>
          <p:nvPr/>
        </p:nvSpPr>
        <p:spPr>
          <a:xfrm>
            <a:off x="9111531" y="2390426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91190CA-B00C-6C40-B913-DAA8E92B00B8}"/>
              </a:ext>
            </a:extLst>
          </p:cNvPr>
          <p:cNvSpPr/>
          <p:nvPr/>
        </p:nvSpPr>
        <p:spPr>
          <a:xfrm>
            <a:off x="10869076" y="3987519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CBA0EED-BCEF-7846-9E62-F56CD1D0C8CD}"/>
              </a:ext>
            </a:extLst>
          </p:cNvPr>
          <p:cNvSpPr/>
          <p:nvPr/>
        </p:nvSpPr>
        <p:spPr>
          <a:xfrm>
            <a:off x="9196407" y="4363132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45E382-4447-C84A-9AF5-7D50343EDD6A}"/>
              </a:ext>
            </a:extLst>
          </p:cNvPr>
          <p:cNvSpPr/>
          <p:nvPr/>
        </p:nvSpPr>
        <p:spPr>
          <a:xfrm>
            <a:off x="10467351" y="2631004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8988B1-39C2-6C47-BB5E-754B378019EC}"/>
              </a:ext>
            </a:extLst>
          </p:cNvPr>
          <p:cNvSpPr/>
          <p:nvPr/>
        </p:nvSpPr>
        <p:spPr>
          <a:xfrm>
            <a:off x="8928689" y="5988039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FDA49A3-91F7-D740-A77F-724034672A5C}"/>
              </a:ext>
            </a:extLst>
          </p:cNvPr>
          <p:cNvSpPr/>
          <p:nvPr/>
        </p:nvSpPr>
        <p:spPr>
          <a:xfrm>
            <a:off x="9814448" y="5396759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7932E8-D9DC-0E4F-8D88-0DBE50EDCC24}"/>
              </a:ext>
            </a:extLst>
          </p:cNvPr>
          <p:cNvSpPr/>
          <p:nvPr/>
        </p:nvSpPr>
        <p:spPr>
          <a:xfrm>
            <a:off x="10761601" y="5383090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5FAA78-1DD4-F74A-B33C-62020F76A065}"/>
              </a:ext>
            </a:extLst>
          </p:cNvPr>
          <p:cNvSpPr/>
          <p:nvPr/>
        </p:nvSpPr>
        <p:spPr>
          <a:xfrm>
            <a:off x="10037387" y="3384766"/>
            <a:ext cx="320040" cy="32004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1EB4312-9400-7A4B-A7DD-0FE001DD2922}"/>
              </a:ext>
            </a:extLst>
          </p:cNvPr>
          <p:cNvSpPr/>
          <p:nvPr/>
        </p:nvSpPr>
        <p:spPr>
          <a:xfrm rot="2693479">
            <a:off x="1508706" y="1349471"/>
            <a:ext cx="205867" cy="981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A5E4B4CF-04BF-F045-8EE9-78F214FCF4D2}"/>
              </a:ext>
            </a:extLst>
          </p:cNvPr>
          <p:cNvSpPr/>
          <p:nvPr/>
        </p:nvSpPr>
        <p:spPr>
          <a:xfrm rot="13203625">
            <a:off x="2531002" y="4151117"/>
            <a:ext cx="205867" cy="981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6707D0DE-7BF2-324A-9434-6CB44A68586D}"/>
              </a:ext>
            </a:extLst>
          </p:cNvPr>
          <p:cNvSpPr/>
          <p:nvPr/>
        </p:nvSpPr>
        <p:spPr>
          <a:xfrm rot="13203625">
            <a:off x="3751904" y="4653669"/>
            <a:ext cx="205867" cy="981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5B7E834E-67B4-D64F-AC77-37D2C71C9DCE}"/>
              </a:ext>
            </a:extLst>
          </p:cNvPr>
          <p:cNvSpPr/>
          <p:nvPr/>
        </p:nvSpPr>
        <p:spPr>
          <a:xfrm rot="8777700">
            <a:off x="7046528" y="4838072"/>
            <a:ext cx="205867" cy="981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B66AC00F-78E2-7541-92EB-F4E0C8CB87C4}"/>
              </a:ext>
            </a:extLst>
          </p:cNvPr>
          <p:cNvSpPr/>
          <p:nvPr/>
        </p:nvSpPr>
        <p:spPr>
          <a:xfrm rot="5400000">
            <a:off x="6040514" y="5782521"/>
            <a:ext cx="205867" cy="98140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AD6E-A8E9-C846-B7C7-2113FEAE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6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890C-4D7F-884D-8D41-2933F78B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6343" cy="1325563"/>
          </a:xfrm>
        </p:spPr>
        <p:txBody>
          <a:bodyPr/>
          <a:lstStyle/>
          <a:p>
            <a:r>
              <a:rPr lang="en-US" dirty="0"/>
              <a:t>5.3 Simulation: MTL -- Varying Training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1237B-87A8-9746-ABA0-ADACF65B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258" y="1404269"/>
            <a:ext cx="8398289" cy="47618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CBD0F-E21E-4E4C-B6FA-24BE6481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07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890C-4D7F-884D-8D41-2933F78B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Simulation: MTL -- Varying Training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4C8CE-DDB7-FE4B-84A1-DD262599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485" y="1520824"/>
            <a:ext cx="9133115" cy="50332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F2C10-AB99-9F45-BEFB-232A9D78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8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6112-EF82-0A43-A431-193C606D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Simulation: MAP* Power Error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6E390B-09FF-2441-84FC-2670107CB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663" y="2246880"/>
            <a:ext cx="4437830" cy="3677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BAE79D-C3BC-5346-90CF-CE28F72E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7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F5BF-87F9-9942-8739-A07E53EC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Simulation: Running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6EFC7C-3F04-4141-B97E-18FCE1D89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7114" y="2149813"/>
            <a:ext cx="5676310" cy="37937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12D95-08D7-634C-AFFD-E1E4EE7C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8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F5A4-C4E3-CE4F-8DD9-10D0BCA2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Simulation: MTL-SS, 2 PU, 3 SU and</a:t>
            </a:r>
            <a:br>
              <a:rPr lang="en-US" dirty="0"/>
            </a:br>
            <a:r>
              <a:rPr lang="en-US" dirty="0"/>
              <a:t>                            Varying # of Intruders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C5F13D-CBF3-FB4C-9BEE-32DA415E5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825625"/>
            <a:ext cx="8352413" cy="4667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2AA98-C0E5-6F4A-849D-899B6DC95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13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03B-9625-5641-BBCE-4CE4A08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18E0-AA9B-3B4C-8405-9625B7DF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830058"/>
            <a:ext cx="11201401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lphaLcParenR"/>
            </a:pPr>
            <a:r>
              <a:rPr lang="en-US" dirty="0"/>
              <a:t>The RF spectrum</a:t>
            </a:r>
            <a:r>
              <a:rPr lang="en-US" b="1" dirty="0"/>
              <a:t> </a:t>
            </a:r>
            <a:r>
              <a:rPr lang="en-US" dirty="0"/>
              <a:t>is a limited natural resource in great demand. US propose the </a:t>
            </a:r>
            <a:r>
              <a:rPr lang="en-US" dirty="0">
                <a:solidFill>
                  <a:srgbClr val="00B050"/>
                </a:solidFill>
              </a:rPr>
              <a:t>shared spectrum</a:t>
            </a:r>
            <a:r>
              <a:rPr lang="en-US" dirty="0"/>
              <a:t> paradigm to increase utilization.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Software-defined radio (SDR) technology gives ordinary people easy access to RF spectrum, both receive and transmit.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>
                <a:sym typeface="Wingdings" pitchFamily="2" charset="2"/>
              </a:rPr>
              <a:t>Security threat! Selfish users can transmit data on shared spectrum without authorization.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>
                <a:sym typeface="Wingdings" pitchFamily="2" charset="2"/>
              </a:rPr>
              <a:t> 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Find out </a:t>
            </a:r>
            <a:r>
              <a:rPr lang="en-US" dirty="0">
                <a:sym typeface="Wingdings" pitchFamily="2" charset="2"/>
              </a:rPr>
              <a:t>the selfish </a:t>
            </a:r>
            <a:r>
              <a:rPr lang="en-US" dirty="0">
                <a:solidFill>
                  <a:srgbClr val="00B0F0"/>
                </a:solidFill>
                <a:sym typeface="Wingdings" pitchFamily="2" charset="2"/>
              </a:rPr>
              <a:t>unauthorized users</a:t>
            </a:r>
            <a:r>
              <a:rPr lang="en-US" dirty="0">
                <a:sym typeface="Wingdings" pitchFamily="2" charset="2"/>
              </a:rPr>
              <a:t>!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1CD3F0-BE91-6340-A3D0-77DBB22244F0}"/>
              </a:ext>
            </a:extLst>
          </p:cNvPr>
          <p:cNvSpPr/>
          <p:nvPr/>
        </p:nvSpPr>
        <p:spPr>
          <a:xfrm>
            <a:off x="2598020" y="5738598"/>
            <a:ext cx="2007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Localization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DB882-B862-E74E-A8F8-5153F50906C2}"/>
              </a:ext>
            </a:extLst>
          </p:cNvPr>
          <p:cNvSpPr/>
          <p:nvPr/>
        </p:nvSpPr>
        <p:spPr>
          <a:xfrm>
            <a:off x="4753639" y="5733974"/>
            <a:ext cx="2917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Multiple Intruders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76D83-FC0E-5244-9C6D-749694FB3A42}"/>
              </a:ext>
            </a:extLst>
          </p:cNvPr>
          <p:cNvSpPr/>
          <p:nvPr/>
        </p:nvSpPr>
        <p:spPr>
          <a:xfrm>
            <a:off x="7818476" y="5733974"/>
            <a:ext cx="3945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Shared Spectrum 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66CD7A-04DB-8245-BFBC-10903580CFEB}"/>
              </a:ext>
            </a:extLst>
          </p:cNvPr>
          <p:cNvSpPr/>
          <p:nvPr/>
        </p:nvSpPr>
        <p:spPr>
          <a:xfrm>
            <a:off x="1342800" y="5733974"/>
            <a:ext cx="1362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Efficient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FA016-5711-5942-9B9A-3B8C3EDA77D3}"/>
              </a:ext>
            </a:extLst>
          </p:cNvPr>
          <p:cNvSpPr/>
          <p:nvPr/>
        </p:nvSpPr>
        <p:spPr>
          <a:xfrm>
            <a:off x="535917" y="5727225"/>
            <a:ext cx="917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Title: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2EC76-C022-914C-8CEB-D35A82BE8862}"/>
              </a:ext>
            </a:extLst>
          </p:cNvPr>
          <p:cNvSpPr/>
          <p:nvPr/>
        </p:nvSpPr>
        <p:spPr>
          <a:xfrm>
            <a:off x="4377244" y="5740723"/>
            <a:ext cx="482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of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87431-CFD9-8E45-B6A2-6DE847DCC57E}"/>
              </a:ext>
            </a:extLst>
          </p:cNvPr>
          <p:cNvSpPr/>
          <p:nvPr/>
        </p:nvSpPr>
        <p:spPr>
          <a:xfrm>
            <a:off x="7459785" y="5733974"/>
            <a:ext cx="455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5F61BE-50E1-424F-A6C7-FDF6067CFFA3}"/>
              </a:ext>
            </a:extLst>
          </p:cNvPr>
          <p:cNvSpPr/>
          <p:nvPr/>
        </p:nvSpPr>
        <p:spPr>
          <a:xfrm>
            <a:off x="506874" y="5602419"/>
            <a:ext cx="11257426" cy="7728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78A27-9A48-8040-A5AF-206D0E84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7142"/>
            <a:ext cx="2743200" cy="365125"/>
          </a:xfrm>
        </p:spPr>
        <p:txBody>
          <a:bodyPr/>
          <a:lstStyle/>
          <a:p>
            <a:fld id="{7DD70E69-9A36-FF43-AAB6-512872AE61C0}" type="slidenum">
              <a:rPr lang="en-US" smtClean="0"/>
              <a:t>3</a:t>
            </a:fld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B591A48-2F0A-8049-99AE-751C308FD1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419423"/>
      </p:ext>
    </p:extLst>
  </p:cSld>
  <p:clrMapOvr>
    <a:masterClrMapping/>
  </p:clrMapOvr>
  <p:transition spd="slow" advTm="422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/>
      <p:bldP spid="6" grpId="0"/>
      <p:bldP spid="7" grpId="0"/>
      <p:bldP spid="8" grpId="0"/>
      <p:bldP spid="9" grpId="0"/>
      <p:bldP spid="10" grpId="0"/>
      <p:bldP spid="11" grpId="0"/>
      <p:bldP spid="12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41E5-9A25-2D44-9FCF-34E13B52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Small Scale Testbed: Devices</a:t>
            </a:r>
          </a:p>
        </p:txBody>
      </p:sp>
      <p:pic>
        <p:nvPicPr>
          <p:cNvPr id="1025" name="Picture 1" descr="page13image38867632">
            <a:extLst>
              <a:ext uri="{FF2B5EF4-FFF2-40B4-BE49-F238E27FC236}">
                <a16:creationId xmlns:a16="http://schemas.microsoft.com/office/drawing/2014/main" id="{E31B3375-4EBD-6B46-B50B-5BA356DC13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65" y="1383279"/>
            <a:ext cx="7102778" cy="532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551E2-392E-E24F-9F37-733E6766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1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F7B3-38C6-D241-84A1-7B0F671C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Small Scale Testbed: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FF01F5-CA90-DB40-8AB9-762CC15B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56" y="1970828"/>
            <a:ext cx="11009828" cy="3613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F7EF2-5E5D-BA46-8BEB-419B260B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3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CAC9-0521-5745-AA2C-1471AA43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Small Scale Testbed: Indoors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655B4A-07A6-2845-8629-2C18FEEE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971" y="2200616"/>
            <a:ext cx="10515600" cy="3644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94A70-D677-844B-BAA5-2AD6008B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89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C54C-84AA-474E-8266-B4EB6F45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Small Scale Testbed: Outdoors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357006-8934-C74E-B3B8-ED573095A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14" y="1825625"/>
            <a:ext cx="10063171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731D14-3E16-EB46-A1D0-3ACB5DC2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25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C425-F3C6-024F-8DCD-AD6A8C7E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288925"/>
            <a:ext cx="11277600" cy="1325563"/>
          </a:xfrm>
        </p:spPr>
        <p:txBody>
          <a:bodyPr/>
          <a:lstStyle/>
          <a:p>
            <a:r>
              <a:rPr lang="en-US" dirty="0"/>
              <a:t>5.4 Small Scale Testbed: (Only Show one Result)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AACFBD-65F9-A340-A1DD-33C8218A4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857" y="1614488"/>
            <a:ext cx="8108944" cy="47602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47908-54B8-5D46-BAD0-6FCAF146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95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A355-D704-D044-AB20-2394B16A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 An Extreme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D7DC46-A3C1-EB44-BBA9-B77DED649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27800"/>
            <a:ext cx="6172291" cy="48466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193AEF1-3B59-1340-BF95-B7719A4B2EBC}"/>
              </a:ext>
            </a:extLst>
          </p:cNvPr>
          <p:cNvSpPr/>
          <p:nvPr/>
        </p:nvSpPr>
        <p:spPr>
          <a:xfrm>
            <a:off x="1292352" y="5718048"/>
            <a:ext cx="158496" cy="146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03619B-C9A5-E343-8584-CFA81E59AFB7}"/>
              </a:ext>
            </a:extLst>
          </p:cNvPr>
          <p:cNvSpPr/>
          <p:nvPr/>
        </p:nvSpPr>
        <p:spPr>
          <a:xfrm>
            <a:off x="4626864" y="3558064"/>
            <a:ext cx="158496" cy="146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030F73-7034-C24D-AD87-B23FD351D7EA}"/>
              </a:ext>
            </a:extLst>
          </p:cNvPr>
          <p:cNvSpPr/>
          <p:nvPr/>
        </p:nvSpPr>
        <p:spPr>
          <a:xfrm>
            <a:off x="4626864" y="5718048"/>
            <a:ext cx="158496" cy="146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9413EF-4169-5B47-8D0E-4FFD9AF3C612}"/>
              </a:ext>
            </a:extLst>
          </p:cNvPr>
          <p:cNvSpPr/>
          <p:nvPr/>
        </p:nvSpPr>
        <p:spPr>
          <a:xfrm>
            <a:off x="6047232" y="5748528"/>
            <a:ext cx="158496" cy="146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BE2FE-02F8-8240-8FED-8894B58B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91" y="2354471"/>
            <a:ext cx="4826903" cy="899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FA5F3D-EEC4-704B-BCA8-79449F3C77EE}"/>
                  </a:ext>
                </a:extLst>
              </p:cNvPr>
              <p:cNvSpPr txBox="1"/>
              <p:nvPr/>
            </p:nvSpPr>
            <p:spPr>
              <a:xfrm>
                <a:off x="7010491" y="3913218"/>
                <a:ext cx="27310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will be infinity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FA5F3D-EEC4-704B-BCA8-79449F3C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91" y="3913218"/>
                <a:ext cx="2731069" cy="523220"/>
              </a:xfrm>
              <a:prstGeom prst="rect">
                <a:avLst/>
              </a:prstGeom>
              <a:blipFill>
                <a:blip r:embed="rId5"/>
                <a:stretch>
                  <a:fillRect t="-11905" r="-372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68559-8594-D446-874B-6C83FBAB6ED2}"/>
                  </a:ext>
                </a:extLst>
              </p:cNvPr>
              <p:cNvSpPr txBox="1"/>
              <p:nvPr/>
            </p:nvSpPr>
            <p:spPr>
              <a:xfrm>
                <a:off x="7010491" y="4832248"/>
                <a:ext cx="1514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468559-8594-D446-874B-6C83FBAB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91" y="4832248"/>
                <a:ext cx="1514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2D2D5F6-271F-DF4A-A7F5-D024598AAC17}"/>
              </a:ext>
            </a:extLst>
          </p:cNvPr>
          <p:cNvSpPr/>
          <p:nvPr/>
        </p:nvSpPr>
        <p:spPr>
          <a:xfrm>
            <a:off x="5277386" y="5693936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EF6FA-9BA1-3042-A529-49C16BE50E18}"/>
              </a:ext>
            </a:extLst>
          </p:cNvPr>
          <p:cNvSpPr txBox="1"/>
          <p:nvPr/>
        </p:nvSpPr>
        <p:spPr>
          <a:xfrm>
            <a:off x="5793797" y="6230452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7B5644-5F7B-4743-A866-992B1BEFA1F2}"/>
              </a:ext>
            </a:extLst>
          </p:cNvPr>
          <p:cNvCxnSpPr/>
          <p:nvPr/>
        </p:nvCxnSpPr>
        <p:spPr>
          <a:xfrm flipH="1" flipV="1">
            <a:off x="5505986" y="5894832"/>
            <a:ext cx="404957" cy="462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9CBD-FBDB-C84A-A50A-73FCF616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6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A5F0-DFA5-3147-AD15-1EC6A3C5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Problem – Input and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6AD1D-2443-1D40-853C-74AE70C9A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589" y="1838151"/>
                <a:ext cx="11487411" cy="4351338"/>
              </a:xfrm>
            </p:spPr>
            <p:txBody>
              <a:bodyPr/>
              <a:lstStyle/>
              <a:p>
                <a:r>
                  <a:rPr lang="en-US" dirty="0"/>
                  <a:t>Input: an observation vector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number of sensors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Output-1: Locations of multiple intruders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Output-2: Powers of multiple intruders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6AD1D-2443-1D40-853C-74AE70C9A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589" y="1838151"/>
                <a:ext cx="11487411" cy="4351338"/>
              </a:xfrm>
              <a:blipFill>
                <a:blip r:embed="rId3"/>
                <a:stretch>
                  <a:fillRect l="-773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F477-4EBF-2E4C-AD2F-3CDF36A6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34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4284-D33B-5C4A-9414-72D338FE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4EED3D-C38C-0742-8EFA-FA2ED134A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1519351"/>
            <a:ext cx="104140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8F207-E6D5-2A41-B6DB-7656DA1C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308" y="5735183"/>
            <a:ext cx="5509052" cy="7576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3E78A-5782-FE49-83F0-1971311B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1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6CEF7E-E391-9F45-9E92-7C6D52CAFA94}"/>
              </a:ext>
            </a:extLst>
          </p:cNvPr>
          <p:cNvGraphicFramePr>
            <a:graphicFrameLocks/>
          </p:cNvGraphicFramePr>
          <p:nvPr/>
        </p:nvGraphicFramePr>
        <p:xfrm>
          <a:off x="277797" y="1197743"/>
          <a:ext cx="11690429" cy="43891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3773778">
                  <a:extLst>
                    <a:ext uri="{9D8B030D-6E8A-4147-A177-3AD203B41FA5}">
                      <a16:colId xmlns:a16="http://schemas.microsoft.com/office/drawing/2014/main" val="3872654039"/>
                    </a:ext>
                  </a:extLst>
                </a:gridCol>
                <a:gridCol w="7916651">
                  <a:extLst>
                    <a:ext uri="{9D8B030D-6E8A-4147-A177-3AD203B41FA5}">
                      <a16:colId xmlns:a16="http://schemas.microsoft.com/office/drawing/2014/main" val="1828578889"/>
                    </a:ext>
                  </a:extLst>
                </a:gridCol>
              </a:tblGrid>
              <a:tr h="352357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Environment?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Outdoors, </a:t>
                      </a:r>
                      <a:r>
                        <a:rPr lang="en-US" sz="2800" b="0" u="none" dirty="0">
                          <a:solidFill>
                            <a:schemeClr val="tx1"/>
                          </a:solidFill>
                        </a:rPr>
                        <a:t>indoors, IoT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21576"/>
                  </a:ext>
                </a:extLst>
              </a:tr>
              <a:tr h="352357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Localizing Target?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RX, TX, tag-based, device-free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026703"/>
                  </a:ext>
                </a:extLst>
              </a:tr>
              <a:tr h="642534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Wireless Technology?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GPS,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Bluetooth, RFID, UWB, light, acoustic, ultrasonic.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LoRa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SigFox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 SDR(USRP, RTL-SDR,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40362"/>
                  </a:ext>
                </a:extLst>
              </a:tr>
              <a:tr h="352357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Wireless Signal Metric?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CSI(AOA, TOA, TDOA, POA), RSSI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982349"/>
                  </a:ext>
                </a:extLst>
              </a:tr>
              <a:tr h="93271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Localization Method?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Trilateration (distance measured by CSI, RSSI)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Triangulation (angles measured by AOA)</a:t>
                      </a:r>
                    </a:p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Fingerprinting (CSI, RSSI)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70432"/>
                  </a:ext>
                </a:extLst>
              </a:tr>
              <a:tr h="43418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Number of Target?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Single, multiple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2177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217AE6EF-3C09-0E45-9B54-6B690C23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1511987" cy="1325563"/>
          </a:xfrm>
        </p:spPr>
        <p:txBody>
          <a:bodyPr/>
          <a:lstStyle/>
          <a:p>
            <a:r>
              <a:rPr lang="en-US" dirty="0"/>
              <a:t>2.5 Related work --- Where do we fall in?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C48ABAE4-3A2B-214A-B420-3DA0C24FC2EB}"/>
              </a:ext>
            </a:extLst>
          </p:cNvPr>
          <p:cNvSpPr/>
          <p:nvPr/>
        </p:nvSpPr>
        <p:spPr>
          <a:xfrm>
            <a:off x="4097438" y="1220893"/>
            <a:ext cx="2696901" cy="467468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9F985C3F-BF4B-4441-8EDA-92DCDED8CB9B}"/>
              </a:ext>
            </a:extLst>
          </p:cNvPr>
          <p:cNvSpPr/>
          <p:nvPr/>
        </p:nvSpPr>
        <p:spPr>
          <a:xfrm>
            <a:off x="4631805" y="1735963"/>
            <a:ext cx="461058" cy="467468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1E186EC3-C191-A242-B1A1-3CF6789F0ACC}"/>
              </a:ext>
            </a:extLst>
          </p:cNvPr>
          <p:cNvSpPr/>
          <p:nvPr/>
        </p:nvSpPr>
        <p:spPr>
          <a:xfrm>
            <a:off x="7637910" y="2670583"/>
            <a:ext cx="3585258" cy="467468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rocess 11">
            <a:extLst>
              <a:ext uri="{FF2B5EF4-FFF2-40B4-BE49-F238E27FC236}">
                <a16:creationId xmlns:a16="http://schemas.microsoft.com/office/drawing/2014/main" id="{F798B60F-0C12-8347-829C-EE1F6C4346EA}"/>
              </a:ext>
            </a:extLst>
          </p:cNvPr>
          <p:cNvSpPr/>
          <p:nvPr/>
        </p:nvSpPr>
        <p:spPr>
          <a:xfrm>
            <a:off x="8108067" y="3184351"/>
            <a:ext cx="746564" cy="467468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586C44D6-C4BE-BD41-9BF4-CBB7636FCF16}"/>
              </a:ext>
            </a:extLst>
          </p:cNvPr>
          <p:cNvSpPr/>
          <p:nvPr/>
        </p:nvSpPr>
        <p:spPr>
          <a:xfrm>
            <a:off x="4071400" y="4596679"/>
            <a:ext cx="3585258" cy="422504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A5270C6C-923A-7144-A24D-C97DF0107138}"/>
              </a:ext>
            </a:extLst>
          </p:cNvPr>
          <p:cNvSpPr/>
          <p:nvPr/>
        </p:nvSpPr>
        <p:spPr>
          <a:xfrm>
            <a:off x="5092864" y="5070456"/>
            <a:ext cx="1331086" cy="49826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3A787076-CAF2-1649-9427-02D1AE6C90C6}"/>
              </a:ext>
            </a:extLst>
          </p:cNvPr>
          <p:cNvSpPr/>
          <p:nvPr/>
        </p:nvSpPr>
        <p:spPr>
          <a:xfrm>
            <a:off x="6897063" y="4651862"/>
            <a:ext cx="719079" cy="334285"/>
          </a:xfrm>
          <a:prstGeom prst="flowChartProcess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A83659-C477-F64A-9C2F-3633F60F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7" y="5605630"/>
            <a:ext cx="11690429" cy="497711"/>
          </a:xfrm>
          <a:prstGeom prst="rect">
            <a:avLst/>
          </a:prstGeom>
        </p:spPr>
      </p:pic>
      <p:sp>
        <p:nvSpPr>
          <p:cNvPr id="17" name="Process 16">
            <a:extLst>
              <a:ext uri="{FF2B5EF4-FFF2-40B4-BE49-F238E27FC236}">
                <a16:creationId xmlns:a16="http://schemas.microsoft.com/office/drawing/2014/main" id="{41C3FC34-F7FA-B54D-84B4-1116C6C1838E}"/>
              </a:ext>
            </a:extLst>
          </p:cNvPr>
          <p:cNvSpPr/>
          <p:nvPr/>
        </p:nvSpPr>
        <p:spPr>
          <a:xfrm>
            <a:off x="4108822" y="5607650"/>
            <a:ext cx="538223" cy="468876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AC9CF-84F8-D546-96F8-6DCE217A5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96" y="6122108"/>
            <a:ext cx="11705669" cy="517175"/>
          </a:xfrm>
          <a:prstGeom prst="rect">
            <a:avLst/>
          </a:prstGeom>
        </p:spPr>
      </p:pic>
      <p:sp>
        <p:nvSpPr>
          <p:cNvPr id="18" name="Process 17">
            <a:extLst>
              <a:ext uri="{FF2B5EF4-FFF2-40B4-BE49-F238E27FC236}">
                <a16:creationId xmlns:a16="http://schemas.microsoft.com/office/drawing/2014/main" id="{23EF6869-5190-D640-8553-5F8DEEC3B7E2}"/>
              </a:ext>
            </a:extLst>
          </p:cNvPr>
          <p:cNvSpPr/>
          <p:nvPr/>
        </p:nvSpPr>
        <p:spPr>
          <a:xfrm>
            <a:off x="4097438" y="6152588"/>
            <a:ext cx="538223" cy="468876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A2D35-D5BF-3343-A76E-9FED458C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0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DA22-FEE3-D64A-9BD0-AFC80093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Reduce Training Cost via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F719-E02C-E242-8792-1ED237C541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2299" y="2028826"/>
                <a:ext cx="10947401" cy="3779308"/>
              </a:xfrm>
            </p:spPr>
            <p:txBody>
              <a:bodyPr/>
              <a:lstStyle/>
              <a:p>
                <a:r>
                  <a:rPr lang="en-US" dirty="0"/>
                  <a:t>Train for a single intruder at fixed power. </a:t>
                </a:r>
              </a:p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number of hypothesis,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number of all the sensor locations</a:t>
                </a:r>
              </a:p>
              <a:p>
                <a:r>
                  <a:rPr lang="en-US" dirty="0"/>
                  <a:t>Now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equals to number of total discrete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also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Imagine this training. Still Expensive…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Propose an approach to reduce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𝑡𝑒𝑛𝑠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F719-E02C-E242-8792-1ED237C54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2299" y="2028826"/>
                <a:ext cx="10947401" cy="3779308"/>
              </a:xfrm>
              <a:blipFill>
                <a:blip r:embed="rId2"/>
                <a:stretch>
                  <a:fillRect l="-927" t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39B97-E8E2-CE46-99EA-C0430283C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1571-B2DD-0F49-B789-BDA0F9F05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Shared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FF567-1F15-3F43-A61A-F8B82704E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25625"/>
            <a:ext cx="11620500" cy="1325563"/>
          </a:xfrm>
        </p:spPr>
        <p:txBody>
          <a:bodyPr/>
          <a:lstStyle/>
          <a:p>
            <a:r>
              <a:rPr lang="en-US" dirty="0"/>
              <a:t>Shared spectrum: primary users</a:t>
            </a:r>
            <a:r>
              <a:rPr lang="en-US" i="1" dirty="0"/>
              <a:t> </a:t>
            </a:r>
            <a:r>
              <a:rPr lang="en-US" dirty="0"/>
              <a:t>and secondary users share the spectrum.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B7B8BC8C-01B9-9441-8765-10BCD0ED40DF}"/>
              </a:ext>
            </a:extLst>
          </p:cNvPr>
          <p:cNvSpPr/>
          <p:nvPr/>
        </p:nvSpPr>
        <p:spPr>
          <a:xfrm>
            <a:off x="3965593" y="2300289"/>
            <a:ext cx="163489" cy="54078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D35096-8C93-2B4E-BDB5-E57DBB53E308}"/>
              </a:ext>
            </a:extLst>
          </p:cNvPr>
          <p:cNvSpPr txBox="1"/>
          <p:nvPr/>
        </p:nvSpPr>
        <p:spPr>
          <a:xfrm>
            <a:off x="3321830" y="2762905"/>
            <a:ext cx="1657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Licensed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F9CE5F81-FA76-0A4F-ADDD-F7054E93055C}"/>
              </a:ext>
            </a:extLst>
          </p:cNvPr>
          <p:cNvSpPr/>
          <p:nvPr/>
        </p:nvSpPr>
        <p:spPr>
          <a:xfrm>
            <a:off x="6718335" y="2295521"/>
            <a:ext cx="163489" cy="540784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F06E27-ABA0-F742-B7AD-64994DAA2214}"/>
              </a:ext>
            </a:extLst>
          </p:cNvPr>
          <p:cNvSpPr txBox="1"/>
          <p:nvPr/>
        </p:nvSpPr>
        <p:spPr>
          <a:xfrm>
            <a:off x="5908180" y="2804592"/>
            <a:ext cx="1904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Unlicensed</a:t>
            </a: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5C9F0062-832D-A44F-81F5-B0D054D9B33F}"/>
              </a:ext>
            </a:extLst>
          </p:cNvPr>
          <p:cNvSpPr/>
          <p:nvPr/>
        </p:nvSpPr>
        <p:spPr>
          <a:xfrm rot="20975474">
            <a:off x="4058744" y="3277507"/>
            <a:ext cx="168918" cy="1143593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9F3D16B8-0585-6447-AD57-CE78C66CEE67}"/>
              </a:ext>
            </a:extLst>
          </p:cNvPr>
          <p:cNvSpPr/>
          <p:nvPr/>
        </p:nvSpPr>
        <p:spPr>
          <a:xfrm rot="2275331" flipH="1">
            <a:off x="6213386" y="3127258"/>
            <a:ext cx="147244" cy="147468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B8EE89-6239-B144-89B8-3F640AB511ED}"/>
              </a:ext>
            </a:extLst>
          </p:cNvPr>
          <p:cNvSpPr txBox="1"/>
          <p:nvPr/>
        </p:nvSpPr>
        <p:spPr>
          <a:xfrm>
            <a:off x="3787853" y="4361287"/>
            <a:ext cx="22669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Authorized</a:t>
            </a:r>
          </a:p>
          <a:p>
            <a:r>
              <a:rPr lang="en-US" sz="2800" dirty="0"/>
              <a:t>transmission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778D0A-91C9-E34B-AE65-26417097D643}"/>
              </a:ext>
            </a:extLst>
          </p:cNvPr>
          <p:cNvSpPr txBox="1"/>
          <p:nvPr/>
        </p:nvSpPr>
        <p:spPr>
          <a:xfrm>
            <a:off x="7372597" y="4623684"/>
            <a:ext cx="2266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Intruder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230201-6079-214D-A675-CD995D399D46}"/>
              </a:ext>
            </a:extLst>
          </p:cNvPr>
          <p:cNvSpPr txBox="1"/>
          <p:nvPr/>
        </p:nvSpPr>
        <p:spPr>
          <a:xfrm>
            <a:off x="3077235" y="3592873"/>
            <a:ext cx="11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Always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A74D28-9EFC-784C-A647-9EFD5381F1C3}"/>
              </a:ext>
            </a:extLst>
          </p:cNvPr>
          <p:cNvSpPr txBox="1"/>
          <p:nvPr/>
        </p:nvSpPr>
        <p:spPr>
          <a:xfrm>
            <a:off x="4518765" y="3352490"/>
            <a:ext cx="1657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Given permission</a:t>
            </a:r>
          </a:p>
        </p:txBody>
      </p:sp>
      <p:pic>
        <p:nvPicPr>
          <p:cNvPr id="24" name="Graphic 23" descr="Satellite dish">
            <a:extLst>
              <a:ext uri="{FF2B5EF4-FFF2-40B4-BE49-F238E27FC236}">
                <a16:creationId xmlns:a16="http://schemas.microsoft.com/office/drawing/2014/main" id="{0C6DE193-8E67-1E43-A1DC-20F8487FF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4441" y="5315394"/>
            <a:ext cx="914400" cy="914400"/>
          </a:xfrm>
          <a:prstGeom prst="rect">
            <a:avLst/>
          </a:prstGeom>
        </p:spPr>
      </p:pic>
      <p:pic>
        <p:nvPicPr>
          <p:cNvPr id="26" name="Graphic 25" descr="Devil face with solid fill">
            <a:extLst>
              <a:ext uri="{FF2B5EF4-FFF2-40B4-BE49-F238E27FC236}">
                <a16:creationId xmlns:a16="http://schemas.microsoft.com/office/drawing/2014/main" id="{721DDEDC-21E4-0F41-AB1A-37CD17507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0351" y="5315394"/>
            <a:ext cx="914400" cy="914400"/>
          </a:xfrm>
          <a:prstGeom prst="rect">
            <a:avLst/>
          </a:prstGeom>
        </p:spPr>
      </p:pic>
      <p:pic>
        <p:nvPicPr>
          <p:cNvPr id="28" name="Graphic 27" descr="Grinning face with no fill">
            <a:extLst>
              <a:ext uri="{FF2B5EF4-FFF2-40B4-BE49-F238E27FC236}">
                <a16:creationId xmlns:a16="http://schemas.microsoft.com/office/drawing/2014/main" id="{62286106-7406-674A-A330-A0D53FC73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4834" y="5301106"/>
            <a:ext cx="914400" cy="914400"/>
          </a:xfrm>
          <a:prstGeom prst="rect">
            <a:avLst/>
          </a:prstGeom>
        </p:spPr>
      </p:pic>
      <p:sp>
        <p:nvSpPr>
          <p:cNvPr id="71" name="Down Arrow 70">
            <a:extLst>
              <a:ext uri="{FF2B5EF4-FFF2-40B4-BE49-F238E27FC236}">
                <a16:creationId xmlns:a16="http://schemas.microsoft.com/office/drawing/2014/main" id="{2EBD4599-C605-7846-BE5F-0D49209361CD}"/>
              </a:ext>
            </a:extLst>
          </p:cNvPr>
          <p:cNvSpPr/>
          <p:nvPr/>
        </p:nvSpPr>
        <p:spPr>
          <a:xfrm rot="5400000" flipH="1">
            <a:off x="6509595" y="4963234"/>
            <a:ext cx="165747" cy="15649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43869B-D880-994B-9716-634C3E9FDD56}"/>
              </a:ext>
            </a:extLst>
          </p:cNvPr>
          <p:cNvSpPr txBox="1"/>
          <p:nvPr/>
        </p:nvSpPr>
        <p:spPr>
          <a:xfrm>
            <a:off x="5908180" y="5273401"/>
            <a:ext cx="220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Interfere</a:t>
            </a:r>
          </a:p>
        </p:txBody>
      </p:sp>
      <p:pic>
        <p:nvPicPr>
          <p:cNvPr id="36" name="Graphic 35" descr="Police">
            <a:extLst>
              <a:ext uri="{FF2B5EF4-FFF2-40B4-BE49-F238E27FC236}">
                <a16:creationId xmlns:a16="http://schemas.microsoft.com/office/drawing/2014/main" id="{2ED8A50F-2B1A-6140-8AEF-6E3369235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06806" y="4936886"/>
            <a:ext cx="1671416" cy="1671416"/>
          </a:xfrm>
          <a:prstGeom prst="rect">
            <a:avLst/>
          </a:prstGeom>
        </p:spPr>
      </p:pic>
      <p:sp>
        <p:nvSpPr>
          <p:cNvPr id="77" name="Down Arrow 76">
            <a:extLst>
              <a:ext uri="{FF2B5EF4-FFF2-40B4-BE49-F238E27FC236}">
                <a16:creationId xmlns:a16="http://schemas.microsoft.com/office/drawing/2014/main" id="{7469561C-3D24-7249-85C9-7D48D83DA488}"/>
              </a:ext>
            </a:extLst>
          </p:cNvPr>
          <p:cNvSpPr/>
          <p:nvPr/>
        </p:nvSpPr>
        <p:spPr>
          <a:xfrm rot="5400000" flipH="1">
            <a:off x="9463781" y="4786496"/>
            <a:ext cx="176403" cy="190779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D6DC581-7DDB-BE4F-AB39-7F360CD58960}"/>
              </a:ext>
            </a:extLst>
          </p:cNvPr>
          <p:cNvSpPr txBox="1"/>
          <p:nvPr/>
        </p:nvSpPr>
        <p:spPr>
          <a:xfrm>
            <a:off x="8874250" y="5211846"/>
            <a:ext cx="178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Localize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901D71-77A1-6941-B7C1-298CE79E8EE2}"/>
              </a:ext>
            </a:extLst>
          </p:cNvPr>
          <p:cNvSpPr txBox="1"/>
          <p:nvPr/>
        </p:nvSpPr>
        <p:spPr>
          <a:xfrm>
            <a:off x="9390394" y="5828594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C55FD-5C64-1540-9576-B9FADC6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FC6639-C120-FC40-9E67-ED33E83E63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559950"/>
      </p:ext>
    </p:extLst>
  </p:cSld>
  <p:clrMapOvr>
    <a:masterClrMapping/>
  </p:clrMapOvr>
  <p:transition spd="slow" advTm="3982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42" grpId="0" animBg="1"/>
      <p:bldP spid="43" grpId="0"/>
      <p:bldP spid="46" grpId="0" animBg="1"/>
      <p:bldP spid="47" grpId="0"/>
      <p:bldP spid="52" grpId="0" animBg="1"/>
      <p:bldP spid="54" grpId="0" animBg="1"/>
      <p:bldP spid="55" grpId="0"/>
      <p:bldP spid="57" grpId="0"/>
      <p:bldP spid="65" grpId="0"/>
      <p:bldP spid="66" grpId="0"/>
      <p:bldP spid="71" grpId="0" animBg="1"/>
      <p:bldP spid="73" grpId="0"/>
      <p:bldP spid="77" grpId="0" animBg="1"/>
      <p:bldP spid="78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DB63-A89A-8942-B75B-46A98014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3.2 MAP*: Generalized Maximum a Posterior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4227" y="1465421"/>
                <a:ext cx="11066929" cy="1003204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 hypothesis is a configuration of an intruder, or a (location, power) pair.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set of all hypothesis.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227" y="1465421"/>
                <a:ext cx="11066929" cy="1003204"/>
              </a:xfrm>
              <a:blipFill>
                <a:blip r:embed="rId3"/>
                <a:stretch>
                  <a:fillRect l="-917" t="-875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781A0F-2CEA-A647-8D71-A6FE7E310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69" y="2684997"/>
            <a:ext cx="3314699" cy="3274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33AF81-29AE-E64E-A8AC-717CE8F2A693}"/>
                  </a:ext>
                </a:extLst>
              </p:cNvPr>
              <p:cNvSpPr txBox="1"/>
              <p:nvPr/>
            </p:nvSpPr>
            <p:spPr>
              <a:xfrm>
                <a:off x="6553530" y="5894812"/>
                <a:ext cx="3864841" cy="988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An illustration of </a:t>
                </a:r>
                <a:r>
                  <a:rPr lang="en-US" sz="2800" b="1" u="sng" dirty="0"/>
                  <a:t>a</a:t>
                </a:r>
                <a:r>
                  <a:rPr lang="en-US" sz="2800" b="1" dirty="0"/>
                  <a:t> </a:t>
                </a:r>
                <a:r>
                  <a:rPr lang="en-US" sz="2800" dirty="0"/>
                  <a:t>single </a:t>
                </a:r>
              </a:p>
              <a:p>
                <a:r>
                  <a:rPr lang="en-US" sz="2800" dirty="0"/>
                  <a:t>hypotheses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33AF81-29AE-E64E-A8AC-717CE8F2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30" y="5894812"/>
                <a:ext cx="3864841" cy="988797"/>
              </a:xfrm>
              <a:prstGeom prst="rect">
                <a:avLst/>
              </a:prstGeom>
              <a:blipFill>
                <a:blip r:embed="rId5"/>
                <a:stretch>
                  <a:fillRect l="-3618" t="-6329" r="-2303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BF5E7B9-C495-D74C-B37E-1215FDC9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40" y="2684997"/>
            <a:ext cx="3314699" cy="3274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2F90B-6301-094C-8E41-280594B55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047" y="5107013"/>
            <a:ext cx="716525" cy="706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A06278-E919-554B-B31A-1D0562579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047" y="3591992"/>
            <a:ext cx="716525" cy="70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6D3C78-3BD8-2A41-9C19-0EFEA6BB282B}"/>
                  </a:ext>
                </a:extLst>
              </p:cNvPr>
              <p:cNvSpPr txBox="1"/>
              <p:nvPr/>
            </p:nvSpPr>
            <p:spPr>
              <a:xfrm>
                <a:off x="1716421" y="5869203"/>
                <a:ext cx="2854949" cy="988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An illustration of a</a:t>
                </a:r>
              </a:p>
              <a:p>
                <a:r>
                  <a:rPr lang="en-US" sz="2800" dirty="0"/>
                  <a:t>hypotheses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6D3C78-3BD8-2A41-9C19-0EFEA6BB2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421" y="5869203"/>
                <a:ext cx="2854949" cy="988797"/>
              </a:xfrm>
              <a:prstGeom prst="rect">
                <a:avLst/>
              </a:prstGeom>
              <a:blipFill>
                <a:blip r:embed="rId7"/>
                <a:stretch>
                  <a:fillRect l="-3982" t="-6329" r="-3097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3B70C1-4EA1-1C49-B1F8-D66402EE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32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1142FB-19BC-E844-B9D8-23509BE8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Optimize Estimation of Power in MAP*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8C0B4-FBB2-3240-8824-15A9CE55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62" y="1555496"/>
            <a:ext cx="4165004" cy="4113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28481-96FC-F64D-9359-B7D4AD9D4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668" y="2720129"/>
            <a:ext cx="901352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0467B-FA9E-6444-92DD-586CCB4B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243" y="4644921"/>
            <a:ext cx="876300" cy="863600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76198409-4512-114B-913A-792E7DDF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968" y="3926463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9409EB-2190-0348-8C43-B36E7D910FED}"/>
              </a:ext>
            </a:extLst>
          </p:cNvPr>
          <p:cNvSpPr txBox="1"/>
          <p:nvPr/>
        </p:nvSpPr>
        <p:spPr>
          <a:xfrm>
            <a:off x="3366346" y="4100004"/>
            <a:ext cx="62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Sk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CBEDCB-7BB0-CD46-9554-5948567EE965}"/>
              </a:ext>
            </a:extLst>
          </p:cNvPr>
          <p:cNvGrpSpPr/>
          <p:nvPr/>
        </p:nvGrpSpPr>
        <p:grpSpPr>
          <a:xfrm>
            <a:off x="1447162" y="2200833"/>
            <a:ext cx="1608480" cy="1622160"/>
            <a:chOff x="1611360" y="3279067"/>
            <a:chExt cx="1608480" cy="16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C87AB1-1E0D-2843-B02F-5B57BE5CBA33}"/>
                    </a:ext>
                  </a:extLst>
                </p14:cNvPr>
                <p14:cNvContentPartPr/>
                <p14:nvPr/>
              </p14:nvContentPartPr>
              <p14:xfrm>
                <a:off x="1632600" y="3357547"/>
                <a:ext cx="555480" cy="444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C87AB1-1E0D-2843-B02F-5B57BE5CBA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3600" y="3348547"/>
                  <a:ext cx="573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F0F3C5-7597-9644-9833-3598F46BBBED}"/>
                    </a:ext>
                  </a:extLst>
                </p14:cNvPr>
                <p14:cNvContentPartPr/>
                <p14:nvPr/>
              </p14:nvContentPartPr>
              <p14:xfrm>
                <a:off x="1611360" y="3344587"/>
                <a:ext cx="991800" cy="93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F0F3C5-7597-9644-9833-3598F46BBB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2720" y="3335587"/>
                  <a:ext cx="100944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8B1CA8-36EE-8941-A70D-FDED18E08AC1}"/>
                    </a:ext>
                  </a:extLst>
                </p14:cNvPr>
                <p14:cNvContentPartPr/>
                <p14:nvPr/>
              </p14:nvContentPartPr>
              <p14:xfrm>
                <a:off x="1620720" y="3279067"/>
                <a:ext cx="1599120" cy="1622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8B1CA8-36EE-8941-A70D-FDED18E08A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11720" y="3270067"/>
                  <a:ext cx="1616760" cy="1639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50C7702-99F9-E749-95D9-6C5E784427D1}"/>
              </a:ext>
            </a:extLst>
          </p:cNvPr>
          <p:cNvSpPr txBox="1"/>
          <p:nvPr/>
        </p:nvSpPr>
        <p:spPr>
          <a:xfrm>
            <a:off x="1151888" y="1257247"/>
            <a:ext cx="87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1A729-B5DD-504C-BA32-5A8444003646}"/>
              </a:ext>
            </a:extLst>
          </p:cNvPr>
          <p:cNvSpPr txBox="1"/>
          <p:nvPr/>
        </p:nvSpPr>
        <p:spPr>
          <a:xfrm>
            <a:off x="3054463" y="3503979"/>
            <a:ext cx="613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C970EF-7459-6648-A8C1-7B5169B12B93}"/>
                  </a:ext>
                </a:extLst>
              </p:cNvPr>
              <p:cNvSpPr txBox="1"/>
              <p:nvPr/>
            </p:nvSpPr>
            <p:spPr>
              <a:xfrm>
                <a:off x="5106961" y="1373393"/>
                <a:ext cx="7137919" cy="5429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Observation: if the TX increase power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dBm, the RX’s received power will also increase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dBm.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Note that the trained Gaussian distribution is trained at a fixed intruder power,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Derive a likelihood function. The likelihood of an observation vector given a hypothesis that only denotes a location.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function’s parameters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Do a </a:t>
                </a:r>
                <a:r>
                  <a:rPr lang="en-US" sz="2800" b="1" dirty="0"/>
                  <a:t>derivative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800" dirty="0"/>
                  <a:t>, set the derivative to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et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 , so the power of intruder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C970EF-7459-6648-A8C1-7B5169B12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961" y="1373393"/>
                <a:ext cx="7137919" cy="5429050"/>
              </a:xfrm>
              <a:prstGeom prst="rect">
                <a:avLst/>
              </a:prstGeom>
              <a:blipFill>
                <a:blip r:embed="rId12"/>
                <a:stretch>
                  <a:fillRect l="-1421" t="-935" r="-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B616295-D515-834C-B55A-60F885FFC0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055" y="3199093"/>
            <a:ext cx="3162745" cy="14458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FE04A-C1E3-E742-8850-D13E9F6D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7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7 -0.06991 L 0.0582 0.1127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4" grpId="1"/>
      <p:bldP spid="15" grpId="0"/>
      <p:bldP spid="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9F36-26F8-E346-B4F4-B5AB875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Methodology: Bayes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2C9E8-E224-6D47-8446-7BF3F9EBCF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41537"/>
                <a:ext cx="11133667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m:rPr>
                                <m:lit/>
                              </m:rP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Prior probabilities of the hypotheses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Likelihood of observation vector. Joint probability distribution (JPD) of sensors’ observations for each hypothesis.</a:t>
                </a:r>
              </a:p>
              <a:p>
                <a:r>
                  <a:rPr lang="en-US" dirty="0"/>
                  <a:t>Assume conditional independence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Assume Gaussian distribution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12C9E8-E224-6D47-8446-7BF3F9EBCF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41537"/>
                <a:ext cx="11133667" cy="4351338"/>
              </a:xfrm>
              <a:blipFill>
                <a:blip r:embed="rId2"/>
                <a:stretch>
                  <a:fillRect l="-1708" t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3BDD3-52CE-EE47-94B9-5FC509A4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99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2E49-8A49-DF48-9173-123AAA65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Methodology: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C4036-A741-C740-9077-01BCFA68A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6C4036-A741-C740-9077-01BCFA68A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EE9576-CBDA-D949-9080-CDC5E9AFC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62" y="2458321"/>
            <a:ext cx="4165004" cy="4113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2B0AF-93CC-7649-9C30-B1C087EA3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8" y="3622954"/>
            <a:ext cx="901352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6DE051-7565-3347-BD02-1DB5E084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8" y="5547746"/>
            <a:ext cx="876300" cy="863600"/>
          </a:xfrm>
          <a:prstGeom prst="rect">
            <a:avLst/>
          </a:prstGeom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115B8F12-BF5C-0F4D-928E-7D7F6FCE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68" y="4782988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2FD24A-1885-1441-AFD4-EFAC3297190F}"/>
              </a:ext>
            </a:extLst>
          </p:cNvPr>
          <p:cNvSpPr txBox="1"/>
          <p:nvPr/>
        </p:nvSpPr>
        <p:spPr>
          <a:xfrm>
            <a:off x="3320046" y="5002829"/>
            <a:ext cx="62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Sk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F1455-3289-7F40-9C4C-C1406BB83D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56" r="6321"/>
          <a:stretch/>
        </p:blipFill>
        <p:spPr>
          <a:xfrm>
            <a:off x="5554132" y="2668656"/>
            <a:ext cx="5897006" cy="369322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183288-EF05-B146-B1E1-56A9B1114446}"/>
              </a:ext>
            </a:extLst>
          </p:cNvPr>
          <p:cNvCxnSpPr>
            <a:cxnSpLocks/>
          </p:cNvCxnSpPr>
          <p:nvPr/>
        </p:nvCxnSpPr>
        <p:spPr>
          <a:xfrm flipV="1">
            <a:off x="3946347" y="4250267"/>
            <a:ext cx="2776186" cy="7525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022A31-17C2-2542-88CA-4F99A767F587}"/>
              </a:ext>
            </a:extLst>
          </p:cNvPr>
          <p:cNvSpPr txBox="1"/>
          <p:nvPr/>
        </p:nvSpPr>
        <p:spPr>
          <a:xfrm>
            <a:off x="6248398" y="1982726"/>
            <a:ext cx="4072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Received Signal Strength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E6B28F-8CEB-9D4D-9BD5-BEFCE88F50AC}"/>
              </a:ext>
            </a:extLst>
          </p:cNvPr>
          <p:cNvGrpSpPr/>
          <p:nvPr/>
        </p:nvGrpSpPr>
        <p:grpSpPr>
          <a:xfrm>
            <a:off x="1400862" y="3103658"/>
            <a:ext cx="1608480" cy="1622160"/>
            <a:chOff x="1611360" y="3279067"/>
            <a:chExt cx="1608480" cy="162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BC2E39-7C41-EE49-BAAE-611E18DE79D5}"/>
                    </a:ext>
                  </a:extLst>
                </p14:cNvPr>
                <p14:cNvContentPartPr/>
                <p14:nvPr/>
              </p14:nvContentPartPr>
              <p14:xfrm>
                <a:off x="1632600" y="3357547"/>
                <a:ext cx="555480" cy="44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BC2E39-7C41-EE49-BAAE-611E18DE79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3600" y="3348547"/>
                  <a:ext cx="5731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E80177-8415-4043-A6E9-A0DD412B17D1}"/>
                    </a:ext>
                  </a:extLst>
                </p14:cNvPr>
                <p14:cNvContentPartPr/>
                <p14:nvPr/>
              </p14:nvContentPartPr>
              <p14:xfrm>
                <a:off x="1611360" y="3344587"/>
                <a:ext cx="991800" cy="93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E80177-8415-4043-A6E9-A0DD412B17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2720" y="3335587"/>
                  <a:ext cx="1009440" cy="9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E715FD-52D5-B441-98BB-9E023F0AACBE}"/>
                    </a:ext>
                  </a:extLst>
                </p14:cNvPr>
                <p14:cNvContentPartPr/>
                <p14:nvPr/>
              </p14:nvContentPartPr>
              <p14:xfrm>
                <a:off x="1620720" y="3279067"/>
                <a:ext cx="1599120" cy="1622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E715FD-52D5-B441-98BB-9E023F0AAC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1720" y="3270067"/>
                  <a:ext cx="1616760" cy="1639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073FD-2166-F642-A944-D8B3E0C5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0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6 -0.0699 L 0.0582 0.1127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EDBF-665C-0649-9945-3C609D82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Methodology: # of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C34C9-AE70-6348-A018-1929D31688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65933" cy="2543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Q: How many parameters to estimate to build up all the Gaussians?</a:t>
                </a:r>
              </a:p>
              <a:p>
                <a:r>
                  <a:rPr lang="en-US" dirty="0"/>
                  <a:t>A: For single intruder, it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number of hypothesis,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number of all the sensor locations</a:t>
                </a:r>
              </a:p>
              <a:p>
                <a:r>
                  <a:rPr lang="en-US" dirty="0"/>
                  <a:t>A: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number of intruders, it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𝑐h𝑜𝑜𝑠𝑒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(grows exponential)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C34C9-AE70-6348-A018-1929D31688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65933" cy="2543175"/>
              </a:xfrm>
              <a:blipFill>
                <a:blip r:embed="rId3"/>
                <a:stretch>
                  <a:fillRect l="-917" t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5C9F3E-F5EE-A041-8554-1B61C2B695CB}"/>
              </a:ext>
            </a:extLst>
          </p:cNvPr>
          <p:cNvSpPr/>
          <p:nvPr/>
        </p:nvSpPr>
        <p:spPr>
          <a:xfrm>
            <a:off x="838200" y="4731434"/>
            <a:ext cx="102601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Exponential means infeasible to build up the all Gaussians, also infeasible for the Bayesian localization approach.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0FD42-BCF2-E44D-8C46-680D59EA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6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493F-CCF5-E04B-B582-AF2D3721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8867" cy="1325563"/>
          </a:xfrm>
        </p:spPr>
        <p:txBody>
          <a:bodyPr/>
          <a:lstStyle/>
          <a:p>
            <a:r>
              <a:rPr lang="en-US" dirty="0"/>
              <a:t>4.2 MAP* for MTL: Optimize computation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0EA5-8945-4C45-9897-0E3E4AD12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idea is to </a:t>
            </a:r>
            <a:r>
              <a:rPr lang="en-US" dirty="0">
                <a:solidFill>
                  <a:srgbClr val="FF0000"/>
                </a:solidFill>
              </a:rPr>
              <a:t>train</a:t>
            </a:r>
            <a:r>
              <a:rPr lang="en-US" dirty="0"/>
              <a:t> only for a </a:t>
            </a:r>
            <a:r>
              <a:rPr lang="en-US" dirty="0">
                <a:solidFill>
                  <a:srgbClr val="FF0000"/>
                </a:solidFill>
              </a:rPr>
              <a:t>single</a:t>
            </a:r>
            <a:r>
              <a:rPr lang="en-US" dirty="0"/>
              <a:t> intruder and use those single data to </a:t>
            </a:r>
            <a:r>
              <a:rPr lang="en-US" dirty="0">
                <a:solidFill>
                  <a:srgbClr val="C00000"/>
                </a:solidFill>
              </a:rPr>
              <a:t>infer</a:t>
            </a:r>
            <a:r>
              <a:rPr lang="en-US" dirty="0"/>
              <a:t> the </a:t>
            </a:r>
            <a:r>
              <a:rPr lang="en-US" dirty="0">
                <a:solidFill>
                  <a:srgbClr val="C00000"/>
                </a:solidFill>
              </a:rPr>
              <a:t>multiple</a:t>
            </a:r>
            <a:r>
              <a:rPr lang="en-US" dirty="0"/>
              <a:t> intruders in a </a:t>
            </a:r>
            <a:r>
              <a:rPr lang="en-US" i="1" dirty="0"/>
              <a:t>divide-and-conquer</a:t>
            </a:r>
            <a:r>
              <a:rPr lang="en-US" dirty="0"/>
              <a:t> manner.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Procedure 1: localize isolated intruders</a:t>
            </a:r>
          </a:p>
          <a:p>
            <a:pPr algn="just"/>
            <a:r>
              <a:rPr lang="en-US" dirty="0"/>
              <a:t>Procedure 2: localize intruders situated close-by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2476-A5E2-3648-8D3A-59CB29BB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76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DB63-A89A-8942-B75B-46A98014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4.1 Methodology: Hypothesis-based Bayesian Approach (or MAP, or fingerprinting)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81A0F-2CEA-A647-8D71-A6FE7E310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62" y="2136589"/>
            <a:ext cx="4165004" cy="4113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33AF81-29AE-E64E-A8AC-717CE8F2A693}"/>
                  </a:ext>
                </a:extLst>
              </p:cNvPr>
              <p:cNvSpPr txBox="1"/>
              <p:nvPr/>
            </p:nvSpPr>
            <p:spPr>
              <a:xfrm>
                <a:off x="4906519" y="2173684"/>
                <a:ext cx="737080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Observation vector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…,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Select the maximum among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{0, …,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33AF81-29AE-E64E-A8AC-717CE8F2A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519" y="2173684"/>
                <a:ext cx="7370805" cy="1384995"/>
              </a:xfrm>
              <a:prstGeom prst="rect">
                <a:avLst/>
              </a:prstGeom>
              <a:blipFill>
                <a:blip r:embed="rId4"/>
                <a:stretch>
                  <a:fillRect l="-1546"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321EC3A-35DB-B54C-B290-EEB84592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8" y="3301222"/>
            <a:ext cx="901352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37D8AD-B5B4-3C41-9E12-9B878ADF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68" y="5226014"/>
            <a:ext cx="876300" cy="863600"/>
          </a:xfrm>
          <a:prstGeom prst="rect">
            <a:avLst/>
          </a:prstGeom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B0C82174-2175-6A41-A421-EE1CD300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68" y="2531791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0DAA596A-E157-0248-8A8F-633D258A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668" y="4461256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31C1A290-831F-E341-ABD3-FEDA69EE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99" y="5446902"/>
            <a:ext cx="393700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C49550-1F31-0E40-8BE1-950EF7D3B87E}"/>
              </a:ext>
            </a:extLst>
          </p:cNvPr>
          <p:cNvSpPr txBox="1"/>
          <p:nvPr/>
        </p:nvSpPr>
        <p:spPr>
          <a:xfrm>
            <a:off x="3307520" y="2772421"/>
            <a:ext cx="62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2747A-A1ED-624E-A2DD-4E8FAD0128E7}"/>
              </a:ext>
            </a:extLst>
          </p:cNvPr>
          <p:cNvSpPr txBox="1"/>
          <p:nvPr/>
        </p:nvSpPr>
        <p:spPr>
          <a:xfrm>
            <a:off x="3320046" y="4681097"/>
            <a:ext cx="62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1F7B9B-8E54-B843-9C3D-F5DD5DB8F1B1}"/>
              </a:ext>
            </a:extLst>
          </p:cNvPr>
          <p:cNvSpPr txBox="1"/>
          <p:nvPr/>
        </p:nvSpPr>
        <p:spPr>
          <a:xfrm>
            <a:off x="1393130" y="5647687"/>
            <a:ext cx="626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CE57E-2B30-FC40-8A8B-FDD9E06B0453}"/>
                  </a:ext>
                </a:extLst>
              </p:cNvPr>
              <p:cNvSpPr txBox="1"/>
              <p:nvPr/>
            </p:nvSpPr>
            <p:spPr>
              <a:xfrm>
                <a:off x="4935367" y="3733022"/>
                <a:ext cx="6991171" cy="2917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Q: How large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? (In this single intruder case)</a:t>
                </a:r>
              </a:p>
              <a:p>
                <a:r>
                  <a:rPr lang="en-US" sz="2800" dirty="0"/>
                  <a:t>A:  (# of location) x (# of power), 16x10=160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Q: How to compute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r>
                  <a:rPr lang="en-US" sz="4000" dirty="0"/>
                  <a:t>A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m:rPr>
                                <m:lit/>
                              </m:r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9CE57E-2B30-FC40-8A8B-FDD9E06B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367" y="3733022"/>
                <a:ext cx="6991171" cy="2917402"/>
              </a:xfrm>
              <a:prstGeom prst="rect">
                <a:avLst/>
              </a:prstGeom>
              <a:blipFill>
                <a:blip r:embed="rId7"/>
                <a:stretch>
                  <a:fillRect l="-3085" t="-2165" r="-1633" b="-32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1CBDC5-A3A4-9247-8688-3941C4D56CD4}"/>
              </a:ext>
            </a:extLst>
          </p:cNvPr>
          <p:cNvCxnSpPr>
            <a:cxnSpLocks/>
          </p:cNvCxnSpPr>
          <p:nvPr/>
        </p:nvCxnSpPr>
        <p:spPr>
          <a:xfrm flipH="1">
            <a:off x="9516533" y="5036006"/>
            <a:ext cx="1274207" cy="5418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4F19A7-EEDD-6049-871C-7E462B2EDA85}"/>
              </a:ext>
            </a:extLst>
          </p:cNvPr>
          <p:cNvSpPr txBox="1"/>
          <p:nvPr/>
        </p:nvSpPr>
        <p:spPr>
          <a:xfrm>
            <a:off x="9770532" y="4512786"/>
            <a:ext cx="219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 is this?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32343A-2147-FB45-80C4-7A063FF21D6A}"/>
              </a:ext>
            </a:extLst>
          </p:cNvPr>
          <p:cNvCxnSpPr>
            <a:cxnSpLocks/>
          </p:cNvCxnSpPr>
          <p:nvPr/>
        </p:nvCxnSpPr>
        <p:spPr>
          <a:xfrm flipH="1">
            <a:off x="10790740" y="5036006"/>
            <a:ext cx="40966" cy="5418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E7A44-27FA-844C-921A-F8ACC602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7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2657E-6916-794A-AD6C-4E1EF778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05" y="418268"/>
            <a:ext cx="31483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Procedure-1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8B9A646-A0E9-0F41-9FE8-FB8484979B4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16548" y="1860228"/>
                <a:ext cx="4650721" cy="499777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pPr marL="403225" indent="-403225">
                  <a:buAutoNum type="arabicParenR"/>
                </a:pPr>
                <a:r>
                  <a:rPr lang="en-US" sz="2800" dirty="0"/>
                  <a:t>Radius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800" b="0" dirty="0"/>
              </a:p>
              <a:p>
                <a:pPr marL="403225" indent="-403225">
                  <a:buFont typeface="Arial" panose="020B0604020202020204" pitchFamily="34" charset="0"/>
                  <a:buAutoNum type="arabicParenR"/>
                </a:pPr>
                <a:r>
                  <a:rPr lang="en-US" sz="2800" b="0" dirty="0"/>
                  <a:t>Iterate through each location, at each location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dirty="0"/>
                  <a:t> consider all powers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compute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403225" indent="-403225">
                  <a:buAutoNum type="arabicParenR"/>
                </a:pPr>
                <a:r>
                  <a:rPr lang="en-US" sz="2800" dirty="0"/>
                  <a:t>Find the local maxima hypotheses that meet some thresholds. Update residual received power accordingly.</a:t>
                </a:r>
              </a:p>
              <a:p>
                <a:r>
                  <a:rPr lang="en-US" sz="2800" dirty="0"/>
                  <a:t>4) Go back to 1)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/2 if needed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8B9A646-A0E9-0F41-9FE8-FB8484979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16548" y="1860228"/>
                <a:ext cx="4650721" cy="4997772"/>
              </a:xfrm>
              <a:blipFill>
                <a:blip r:embed="rId2"/>
                <a:stretch>
                  <a:fillRect l="-2725" t="-2785" r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77F813-9C3C-8A40-9054-6AE06086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110" r="13049" b="7201"/>
          <a:stretch/>
        </p:blipFill>
        <p:spPr>
          <a:xfrm>
            <a:off x="4960785" y="37495"/>
            <a:ext cx="6814667" cy="6668952"/>
          </a:xfrm>
          <a:prstGeom prst="rect">
            <a:avLst/>
          </a:prstGeom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A5E7F3-A4F7-D243-B11E-F9F60649AB77}"/>
                  </a:ext>
                </a:extLst>
              </p14:cNvPr>
              <p14:cNvContentPartPr/>
              <p14:nvPr/>
            </p14:nvContentPartPr>
            <p14:xfrm>
              <a:off x="5890242" y="1924799"/>
              <a:ext cx="1605600" cy="3975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A5E7F3-A4F7-D243-B11E-F9F60649AB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1242" y="1915799"/>
                <a:ext cx="1623240" cy="399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71845EA-5E9C-0245-818B-E481842FD374}"/>
              </a:ext>
            </a:extLst>
          </p:cNvPr>
          <p:cNvGrpSpPr/>
          <p:nvPr/>
        </p:nvGrpSpPr>
        <p:grpSpPr>
          <a:xfrm>
            <a:off x="7628007" y="1033458"/>
            <a:ext cx="3861315" cy="5263541"/>
            <a:chOff x="7120012" y="965726"/>
            <a:chExt cx="3861315" cy="52635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888FBDA-1511-2741-AAB5-B55A7166DE46}"/>
                    </a:ext>
                  </a:extLst>
                </p14:cNvPr>
                <p14:cNvContentPartPr/>
                <p14:nvPr/>
              </p14:nvContentPartPr>
              <p14:xfrm>
                <a:off x="7120012" y="965726"/>
                <a:ext cx="2943626" cy="2775436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888FBDA-1511-2741-AAB5-B55A7166DE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11372" y="957087"/>
                  <a:ext cx="2961265" cy="2793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7404F6-8F3A-084E-8D5A-522216DDD792}"/>
                    </a:ext>
                  </a:extLst>
                </p14:cNvPr>
                <p14:cNvContentPartPr/>
                <p14:nvPr/>
              </p14:nvContentPartPr>
              <p14:xfrm>
                <a:off x="8148847" y="3728707"/>
                <a:ext cx="1069920" cy="250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7404F6-8F3A-084E-8D5A-522216DDD7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9847" y="3719707"/>
                  <a:ext cx="1087560" cy="25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556681-5506-5C47-BCE5-E2FB9B0CB713}"/>
                    </a:ext>
                  </a:extLst>
                </p14:cNvPr>
                <p14:cNvContentPartPr/>
                <p14:nvPr/>
              </p14:nvContentPartPr>
              <p14:xfrm>
                <a:off x="8271967" y="3717547"/>
                <a:ext cx="2709360" cy="180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556681-5506-5C47-BCE5-E2FB9B0CB7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63327" y="3708907"/>
                  <a:ext cx="2727000" cy="197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CE97FD-E7CE-0449-862D-9EE88AB866CD}"/>
              </a:ext>
            </a:extLst>
          </p:cNvPr>
          <p:cNvSpPr txBox="1"/>
          <p:nvPr/>
        </p:nvSpPr>
        <p:spPr>
          <a:xfrm>
            <a:off x="5538232" y="37495"/>
            <a:ext cx="6237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00FF"/>
                </a:highlight>
              </a:rPr>
              <a:t>Dark Blue</a:t>
            </a:r>
            <a:r>
              <a:rPr lang="en-US" sz="2400" dirty="0"/>
              <a:t>: intruders. </a:t>
            </a:r>
            <a:r>
              <a:rPr lang="en-US" sz="2400" dirty="0">
                <a:highlight>
                  <a:srgbClr val="FF0000"/>
                </a:highlight>
              </a:rPr>
              <a:t>Red</a:t>
            </a:r>
            <a:r>
              <a:rPr lang="en-US" sz="2400" dirty="0"/>
              <a:t>: Sensors with high RSSI</a:t>
            </a:r>
          </a:p>
          <a:p>
            <a:r>
              <a:rPr lang="en-US" sz="2400" dirty="0">
                <a:highlight>
                  <a:srgbClr val="00FFFF"/>
                </a:highlight>
              </a:rPr>
              <a:t>Light Blue</a:t>
            </a:r>
            <a:r>
              <a:rPr lang="en-US" sz="2400" dirty="0"/>
              <a:t>: Sensors with low RSSI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807B0-1CEC-FB45-8487-C825A0BA8D9F}"/>
              </a:ext>
            </a:extLst>
          </p:cNvPr>
          <p:cNvSpPr/>
          <p:nvPr/>
        </p:nvSpPr>
        <p:spPr>
          <a:xfrm>
            <a:off x="5353399" y="1146713"/>
            <a:ext cx="1828800" cy="1828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B5273-47F0-3C48-999F-651AEB9EE403}"/>
              </a:ext>
            </a:extLst>
          </p:cNvPr>
          <p:cNvSpPr/>
          <p:nvPr/>
        </p:nvSpPr>
        <p:spPr>
          <a:xfrm>
            <a:off x="6249620" y="2013997"/>
            <a:ext cx="100074" cy="10058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F38E16-7279-A744-A46D-E974C6BD84BD}"/>
              </a:ext>
            </a:extLst>
          </p:cNvPr>
          <p:cNvSpPr/>
          <p:nvPr/>
        </p:nvSpPr>
        <p:spPr>
          <a:xfrm>
            <a:off x="5832371" y="1620452"/>
            <a:ext cx="888770" cy="89317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718677-2FCF-CD4B-A68E-6F6C7DAA37ED}"/>
              </a:ext>
            </a:extLst>
          </p:cNvPr>
          <p:cNvSpPr/>
          <p:nvPr/>
        </p:nvSpPr>
        <p:spPr>
          <a:xfrm>
            <a:off x="6276250" y="2003479"/>
            <a:ext cx="63796" cy="6672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58756-6027-D644-9DC6-9A7E4FEA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555 L 0.35964 0.00139 " pathEditMode="relative" rAng="0" ptsTypes="AA">
                                      <p:cBhvr>
                                        <p:cTn id="5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34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371 L 0.35859 -0.00024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556 L 0.35964 0.00139 " pathEditMode="relative" rAng="0" ptsTypes="AA">
                                      <p:cBhvr>
                                        <p:cTn id="6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34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37 L 0.35859 -0.00023 " pathEditMode="relative" rAng="0" ptsTypes="AA">
                                      <p:cBhvr>
                                        <p:cTn id="6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D701C5-538E-D74C-8001-F8F12EB5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Q: What will procedure-1 leave out?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45E290-1826-724F-910F-D5A222228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A: Two or more intruders that are situated close-by.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09FFEE-6170-2541-9504-357146E6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88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52657E-6916-794A-AD6C-4E1EF778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05" y="59452"/>
            <a:ext cx="3148314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Procedure-2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77F813-9C3C-8A40-9054-6AE06086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110" r="13049" b="7201"/>
          <a:stretch/>
        </p:blipFill>
        <p:spPr>
          <a:xfrm>
            <a:off x="4960785" y="37495"/>
            <a:ext cx="6814667" cy="6668952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CE97FD-E7CE-0449-862D-9EE88AB866CD}"/>
              </a:ext>
            </a:extLst>
          </p:cNvPr>
          <p:cNvSpPr txBox="1"/>
          <p:nvPr/>
        </p:nvSpPr>
        <p:spPr>
          <a:xfrm>
            <a:off x="5538232" y="37495"/>
            <a:ext cx="6237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00FF"/>
                </a:highlight>
              </a:rPr>
              <a:t>Dark Blue</a:t>
            </a:r>
            <a:r>
              <a:rPr lang="en-US" sz="2400" dirty="0"/>
              <a:t>: intruders. </a:t>
            </a:r>
            <a:r>
              <a:rPr lang="en-US" sz="2400" dirty="0">
                <a:highlight>
                  <a:srgbClr val="FF0000"/>
                </a:highlight>
              </a:rPr>
              <a:t>Red</a:t>
            </a:r>
            <a:r>
              <a:rPr lang="en-US" sz="2400" dirty="0"/>
              <a:t>: Sensors with high RSSI</a:t>
            </a:r>
          </a:p>
          <a:p>
            <a:r>
              <a:rPr lang="en-US" sz="2400" dirty="0">
                <a:highlight>
                  <a:srgbClr val="00FFFF"/>
                </a:highlight>
              </a:rPr>
              <a:t>Light Blue</a:t>
            </a:r>
            <a:r>
              <a:rPr lang="en-US" sz="2400" dirty="0"/>
              <a:t>: Sensors with low RSSI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807B0-1CEC-FB45-8487-C825A0BA8D9F}"/>
              </a:ext>
            </a:extLst>
          </p:cNvPr>
          <p:cNvSpPr/>
          <p:nvPr/>
        </p:nvSpPr>
        <p:spPr>
          <a:xfrm>
            <a:off x="7570791" y="1863966"/>
            <a:ext cx="1828800" cy="1828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0B5273-47F0-3C48-999F-651AEB9EE403}"/>
              </a:ext>
            </a:extLst>
          </p:cNvPr>
          <p:cNvSpPr/>
          <p:nvPr/>
        </p:nvSpPr>
        <p:spPr>
          <a:xfrm>
            <a:off x="8043575" y="2002424"/>
            <a:ext cx="100074" cy="10058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0BECE7-5E9C-6645-A54D-496DCE042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66" y="2601276"/>
            <a:ext cx="126871" cy="114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6B9DFCA-66EA-F74D-8026-2673FF42AA8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19919" y="1180664"/>
                <a:ext cx="4925443" cy="5845169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+mj-lt"/>
                  <a:buAutoNum type="arabicParenR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=2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sz="2800" dirty="0"/>
                  <a:t>Find sensor with local maximum residual received power at location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sz="2800" dirty="0"/>
                  <a:t>Use the </a:t>
                </a:r>
                <a:r>
                  <a:rPr lang="en-US" sz="2800" u="sng" dirty="0"/>
                  <a:t>general MAP </a:t>
                </a:r>
                <a:r>
                  <a:rPr lang="en-US" sz="2800" dirty="0"/>
                  <a:t>to localize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number of intruders within radius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. The t=2 hypothesis distribution is generated on the fly with simple addition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sz="2800" dirty="0"/>
                  <a:t>Find local maximal hypothesis that meet some thresholds. Update the residual received power accordingly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en-US" sz="2800" dirty="0"/>
                  <a:t>Go back to 1)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800" dirty="0"/>
                  <a:t> if necessary.</a:t>
                </a:r>
              </a:p>
              <a:p>
                <a:pPr marL="342900" indent="-342900">
                  <a:buFont typeface="+mj-lt"/>
                  <a:buAutoNum type="arabicParenR"/>
                </a:pPr>
                <a:endParaRPr lang="en-US" sz="2800" dirty="0"/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6B9DFCA-66EA-F74D-8026-2673FF42A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19919" y="1180664"/>
                <a:ext cx="4925443" cy="5845169"/>
              </a:xfrm>
              <a:blipFill>
                <a:blip r:embed="rId6"/>
                <a:stretch>
                  <a:fillRect l="-2057" t="-2169" r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6894843-5F55-5F4F-85CE-160B40D1CBF4}"/>
                  </a:ext>
                </a:extLst>
              </p14:cNvPr>
              <p14:cNvContentPartPr/>
              <p14:nvPr/>
            </p14:nvContentPartPr>
            <p14:xfrm>
              <a:off x="5922071" y="3895427"/>
              <a:ext cx="554760" cy="47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6894843-5F55-5F4F-85CE-160B40D1CB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3431" y="3886427"/>
                <a:ext cx="572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4C51AC-7770-384B-8D85-F818F1E7A0A0}"/>
                  </a:ext>
                </a:extLst>
              </p14:cNvPr>
              <p14:cNvContentPartPr/>
              <p14:nvPr/>
            </p14:nvContentPartPr>
            <p14:xfrm>
              <a:off x="7971511" y="5251594"/>
              <a:ext cx="554760" cy="475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4C51AC-7770-384B-8D85-F818F1E7A0A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2871" y="5242594"/>
                <a:ext cx="572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CDDCCA-2022-A446-9659-531223C9B5BC}"/>
                  </a:ext>
                </a:extLst>
              </p14:cNvPr>
              <p14:cNvContentPartPr/>
              <p14:nvPr/>
            </p14:nvContentPartPr>
            <p14:xfrm>
              <a:off x="11012655" y="5761519"/>
              <a:ext cx="554760" cy="47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CDDCCA-2022-A446-9659-531223C9B5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004015" y="5752519"/>
                <a:ext cx="572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F4E8B2-DEF7-BE48-B89F-81CF991012E0}"/>
                  </a:ext>
                </a:extLst>
              </p14:cNvPr>
              <p14:cNvContentPartPr/>
              <p14:nvPr/>
            </p14:nvContentPartPr>
            <p14:xfrm>
              <a:off x="11266992" y="2224221"/>
              <a:ext cx="554760" cy="47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F4E8B2-DEF7-BE48-B89F-81CF991012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58352" y="2215221"/>
                <a:ext cx="57240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A3DA018-50C1-E143-902E-DCB642E7434C}"/>
              </a:ext>
            </a:extLst>
          </p:cNvPr>
          <p:cNvSpPr/>
          <p:nvPr/>
        </p:nvSpPr>
        <p:spPr>
          <a:xfrm>
            <a:off x="8172825" y="2004349"/>
            <a:ext cx="100074" cy="10058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D8793-3EF2-864B-9FC8-DB322382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046 L 0.06575 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04 0.02014 L 0.07109 0.0201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1" grpId="0" build="p"/>
      <p:bldP spid="24" grpId="0" animBg="1"/>
      <p:bldP spid="24" grpId="1" animBg="1"/>
      <p:bldP spid="24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6CCE-33E9-194B-9AA3-36F824CA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Problem -- Illustration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BD5D990C-1768-1846-824F-DD61993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136" y="1753453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22EE60A3-AE9B-7046-8EED-28C24FE2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61" y="1690688"/>
            <a:ext cx="658081" cy="66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3F2FB3FF-533F-9C45-AAD6-55EB3BD1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207" y="5073533"/>
            <a:ext cx="668520" cy="6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CE07FB4-5D2F-374C-A91A-D23D04EDA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61" y="5383633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AC1E4D-AA0D-8142-ADDB-7584B70A5A7D}"/>
              </a:ext>
            </a:extLst>
          </p:cNvPr>
          <p:cNvSpPr txBox="1"/>
          <p:nvPr/>
        </p:nvSpPr>
        <p:spPr>
          <a:xfrm>
            <a:off x="6200830" y="2487023"/>
            <a:ext cx="1545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Primary (PU)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AF73F3-77D8-244B-8321-FFE69EC088A4}"/>
              </a:ext>
            </a:extLst>
          </p:cNvPr>
          <p:cNvSpPr txBox="1"/>
          <p:nvPr/>
        </p:nvSpPr>
        <p:spPr>
          <a:xfrm>
            <a:off x="2145326" y="2209765"/>
            <a:ext cx="180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Secondary (SU)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82572-93AC-D443-8378-67C740D47C30}"/>
              </a:ext>
            </a:extLst>
          </p:cNvPr>
          <p:cNvSpPr txBox="1"/>
          <p:nvPr/>
        </p:nvSpPr>
        <p:spPr>
          <a:xfrm>
            <a:off x="10365208" y="3486996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2C478B82-519F-D742-B467-D8B5AD3E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27" y="413463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72D740-AD49-DE4C-837A-4932F08F5DD3}"/>
              </a:ext>
            </a:extLst>
          </p:cNvPr>
          <p:cNvSpPr txBox="1"/>
          <p:nvPr/>
        </p:nvSpPr>
        <p:spPr>
          <a:xfrm>
            <a:off x="8768334" y="2511759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5760DD16-AB00-EE42-92FF-7C4DA256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00" y="3021584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DBF41C-4D4A-BA4F-9B48-29D2500DA828}"/>
              </a:ext>
            </a:extLst>
          </p:cNvPr>
          <p:cNvSpPr/>
          <p:nvPr/>
        </p:nvSpPr>
        <p:spPr>
          <a:xfrm>
            <a:off x="3519623" y="333405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73F9E74-EEF8-7F4C-868C-89BA5771903C}"/>
              </a:ext>
            </a:extLst>
          </p:cNvPr>
          <p:cNvSpPr/>
          <p:nvPr/>
        </p:nvSpPr>
        <p:spPr>
          <a:xfrm>
            <a:off x="1933382" y="3343734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F1B36-41C5-7F4D-819E-973F31362551}"/>
              </a:ext>
            </a:extLst>
          </p:cNvPr>
          <p:cNvSpPr/>
          <p:nvPr/>
        </p:nvSpPr>
        <p:spPr>
          <a:xfrm>
            <a:off x="5054738" y="386315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09A4C7-316E-A745-B37A-390732F43C21}"/>
              </a:ext>
            </a:extLst>
          </p:cNvPr>
          <p:cNvSpPr/>
          <p:nvPr/>
        </p:nvSpPr>
        <p:spPr>
          <a:xfrm>
            <a:off x="2089826" y="524906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0C664-AB9D-E244-AC35-98AB33C7EBDF}"/>
              </a:ext>
            </a:extLst>
          </p:cNvPr>
          <p:cNvSpPr/>
          <p:nvPr/>
        </p:nvSpPr>
        <p:spPr>
          <a:xfrm>
            <a:off x="6693856" y="409380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9F0030-A6FA-1C4B-AEAA-EC815738B65F}"/>
              </a:ext>
            </a:extLst>
          </p:cNvPr>
          <p:cNvSpPr/>
          <p:nvPr/>
        </p:nvSpPr>
        <p:spPr>
          <a:xfrm>
            <a:off x="8778967" y="361349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54698-02E2-D14C-852D-682A1F068809}"/>
              </a:ext>
            </a:extLst>
          </p:cNvPr>
          <p:cNvSpPr/>
          <p:nvPr/>
        </p:nvSpPr>
        <p:spPr>
          <a:xfrm>
            <a:off x="9006344" y="2138400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DB8756-A287-384A-9D2B-9E0DED451F99}"/>
              </a:ext>
            </a:extLst>
          </p:cNvPr>
          <p:cNvSpPr/>
          <p:nvPr/>
        </p:nvSpPr>
        <p:spPr>
          <a:xfrm>
            <a:off x="10310055" y="428156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B1BF75-85F8-0043-9F3D-A4E036396521}"/>
              </a:ext>
            </a:extLst>
          </p:cNvPr>
          <p:cNvSpPr/>
          <p:nvPr/>
        </p:nvSpPr>
        <p:spPr>
          <a:xfrm>
            <a:off x="4692835" y="170447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54BE63-49CB-FC48-816A-2A2469F1BEC1}"/>
              </a:ext>
            </a:extLst>
          </p:cNvPr>
          <p:cNvSpPr/>
          <p:nvPr/>
        </p:nvSpPr>
        <p:spPr>
          <a:xfrm>
            <a:off x="5595683" y="252187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051BC1E-ADFB-B946-A7BD-929E51E7D329}"/>
              </a:ext>
            </a:extLst>
          </p:cNvPr>
          <p:cNvSpPr/>
          <p:nvPr/>
        </p:nvSpPr>
        <p:spPr>
          <a:xfrm>
            <a:off x="5506535" y="575960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2E98DE-8F13-FA40-8E31-EF9240DBEABD}"/>
              </a:ext>
            </a:extLst>
          </p:cNvPr>
          <p:cNvSpPr/>
          <p:nvPr/>
        </p:nvSpPr>
        <p:spPr>
          <a:xfrm>
            <a:off x="7133629" y="561482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Callout 1 49">
            <a:extLst>
              <a:ext uri="{FF2B5EF4-FFF2-40B4-BE49-F238E27FC236}">
                <a16:creationId xmlns:a16="http://schemas.microsoft.com/office/drawing/2014/main" id="{66D69741-7C4E-F44F-9B53-5482B6313E47}"/>
              </a:ext>
            </a:extLst>
          </p:cNvPr>
          <p:cNvSpPr/>
          <p:nvPr/>
        </p:nvSpPr>
        <p:spPr>
          <a:xfrm>
            <a:off x="875568" y="4027449"/>
            <a:ext cx="1397138" cy="769310"/>
          </a:xfrm>
          <a:prstGeom prst="borderCallout1">
            <a:avLst>
              <a:gd name="adj1" fmla="val 49288"/>
              <a:gd name="adj2" fmla="val 103071"/>
              <a:gd name="adj3" fmla="val 40534"/>
              <a:gd name="adj4" fmla="val 141763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Location?</a:t>
            </a:r>
          </a:p>
          <a:p>
            <a:pPr algn="ctr"/>
            <a:r>
              <a:rPr lang="en-US" sz="2400" dirty="0"/>
              <a:t>Power?</a:t>
            </a:r>
          </a:p>
        </p:txBody>
      </p:sp>
      <p:sp>
        <p:nvSpPr>
          <p:cNvPr id="51" name="Line Callout 1 50">
            <a:extLst>
              <a:ext uri="{FF2B5EF4-FFF2-40B4-BE49-F238E27FC236}">
                <a16:creationId xmlns:a16="http://schemas.microsoft.com/office/drawing/2014/main" id="{D1F739EF-1CCB-B841-B5D3-1D1A6A840264}"/>
              </a:ext>
            </a:extLst>
          </p:cNvPr>
          <p:cNvSpPr/>
          <p:nvPr/>
        </p:nvSpPr>
        <p:spPr>
          <a:xfrm>
            <a:off x="10405498" y="1859460"/>
            <a:ext cx="1397138" cy="769310"/>
          </a:xfrm>
          <a:prstGeom prst="borderCallout1">
            <a:avLst>
              <a:gd name="adj1" fmla="val 107336"/>
              <a:gd name="adj2" fmla="val 49799"/>
              <a:gd name="adj3" fmla="val 152484"/>
              <a:gd name="adj4" fmla="val 3521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Location?</a:t>
            </a:r>
          </a:p>
          <a:p>
            <a:pPr algn="ctr"/>
            <a:r>
              <a:rPr lang="en-US" sz="2400" dirty="0"/>
              <a:t>Power?</a:t>
            </a:r>
          </a:p>
        </p:txBody>
      </p:sp>
      <p:pic>
        <p:nvPicPr>
          <p:cNvPr id="52" name="Picture 27">
            <a:extLst>
              <a:ext uri="{FF2B5EF4-FFF2-40B4-BE49-F238E27FC236}">
                <a16:creationId xmlns:a16="http://schemas.microsoft.com/office/drawing/2014/main" id="{DAE56D0F-C447-AB4A-8979-8CD56FD7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544" y="300822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F51528-EFB4-9645-9C68-5827BC11501A}"/>
              </a:ext>
            </a:extLst>
          </p:cNvPr>
          <p:cNvSpPr txBox="1"/>
          <p:nvPr/>
        </p:nvSpPr>
        <p:spPr>
          <a:xfrm>
            <a:off x="4774633" y="4247216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34BF7-7950-5449-8DD2-38D70795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B115F19-60B5-154C-AF84-B739F3D560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99308"/>
      </p:ext>
    </p:extLst>
  </p:cSld>
  <p:clrMapOvr>
    <a:masterClrMapping/>
  </p:clrMapOvr>
  <p:transition spd="slow" advTm="2419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9" grpId="0"/>
      <p:bldP spid="20" grpId="0"/>
      <p:bldP spid="21" grpId="0"/>
      <p:bldP spid="28" grpId="0"/>
      <p:bldP spid="3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DE5D-A6A7-2343-97B9-D3FC78B6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Solutions Other than Online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5C84-3CAE-1D47-9881-4CD364AD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A: Another method also seems feasible. Think of noise cancellation. We can deduct the received power of SUs from the observation vector, then do the MAP*.</a:t>
            </a:r>
          </a:p>
          <a:p>
            <a:pPr algn="just"/>
            <a:r>
              <a:rPr lang="en-US" dirty="0"/>
              <a:t>Future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25725-39E1-0344-BA25-BA996D72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7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1F66-6728-D348-9404-B01FEFDB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MAP** for MTL-SS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439E8-4543-2242-8BB5-6005D983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37" y="1825625"/>
            <a:ext cx="11586257" cy="4351338"/>
          </a:xfrm>
        </p:spPr>
        <p:txBody>
          <a:bodyPr/>
          <a:lstStyle/>
          <a:p>
            <a:r>
              <a:rPr lang="en-US" dirty="0"/>
              <a:t>Now we include authorized users. TX = {authorized user, intruders}</a:t>
            </a:r>
          </a:p>
          <a:p>
            <a:r>
              <a:rPr lang="en-US" dirty="0"/>
              <a:t>Just more TX to localize, then remove the known authorized ones (Baseline)</a:t>
            </a:r>
          </a:p>
          <a:p>
            <a:r>
              <a:rPr lang="en-US" dirty="0"/>
              <a:t>Problem: the more TX to localize, the harder, localization performance likely to decrease</a:t>
            </a:r>
          </a:p>
          <a:p>
            <a:r>
              <a:rPr lang="en-US" dirty="0"/>
              <a:t>We alleviate this problem by doing online training and propose MAP**.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A6CB0-4861-BF42-B1D3-BA8C101F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0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1B2C-C54E-4C4C-8B73-627EF0ED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MAP**: Online 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892C4-F8D0-1D4A-B02C-AD17B902D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922" y="3264061"/>
            <a:ext cx="6894946" cy="2801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A095E-A384-8642-990A-04A75ECF8115}"/>
              </a:ext>
            </a:extLst>
          </p:cNvPr>
          <p:cNvSpPr txBox="1"/>
          <p:nvPr/>
        </p:nvSpPr>
        <p:spPr>
          <a:xfrm>
            <a:off x="838200" y="1705603"/>
            <a:ext cx="11072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Primary Users (PU): assume static, but configurations may be unknown</a:t>
            </a:r>
          </a:p>
          <a:p>
            <a:r>
              <a:rPr lang="en-US" sz="2800" dirty="0"/>
              <a:t>Secondary Users (SU): assume dynamic, configurations are known.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ABF439-AAB8-5946-8CE5-081291F4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46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552F-F869-F042-87C7-4364C266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F562B-6A66-334C-9F00-3DF4A84862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Localization 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Miss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False alarm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Power error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FF562B-6A66-334C-9F00-3DF4A84862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1537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2DFB-63A1-F047-BBD8-76240054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589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731C-A8B7-4641-8DD3-57F401A3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Algorithms Compared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5010-E9C6-A440-B475-D5003718A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SPLOT (</a:t>
            </a:r>
            <a:r>
              <a:rPr lang="en-US" dirty="0" err="1"/>
              <a:t>Mobicom</a:t>
            </a:r>
            <a:r>
              <a:rPr lang="en-US" dirty="0"/>
              <a:t> 2017)</a:t>
            </a:r>
          </a:p>
          <a:p>
            <a:r>
              <a:rPr lang="en-US" dirty="0"/>
              <a:t>Cluster (MILCOM 2006)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1DA2B-C6A2-A44E-9D14-9845A324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361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5DA-8A7E-834C-97AA-3D0478AD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Large Scale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98A5-E31D-A843-BFB3-75B56F24F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SPLAT! to produce training and testing data</a:t>
            </a:r>
          </a:p>
          <a:p>
            <a:r>
              <a:rPr lang="en-US" dirty="0"/>
              <a:t>An area of 4Km x 4Km in Long island, NY</a:t>
            </a:r>
          </a:p>
          <a:p>
            <a:r>
              <a:rPr lang="en-US" dirty="0"/>
              <a:t>Each cell is 0.1 Km x 0.1 Km. So 1600 discrete locations</a:t>
            </a:r>
          </a:p>
          <a:p>
            <a:r>
              <a:rPr lang="en-US" dirty="0"/>
              <a:t>1~10 TX, hundreds of sensors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BEBCC-8EA4-1A47-8537-44D6599D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1249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890C-4D7F-884D-8D41-2933F78B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Simulation: MTL -- Varying # of Intruders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04A102-EA23-0D47-99C8-DEE854AB1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5139" y="1446852"/>
            <a:ext cx="9043797" cy="4958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473866-68DD-5340-B68B-7291CC93E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46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890C-4D7F-884D-8D41-2933F78B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Simulation: MTL -- Varying Sensor Density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BAB83E-12F8-9F4E-99E4-B97AC9264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5" y="1406047"/>
            <a:ext cx="9299107" cy="52392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E1249-462E-8E45-86F6-96C418A3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6CCE-33E9-194B-9AA3-36F824CA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Problem Definition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E20E-CA2C-614F-BB51-D3F8BD9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974"/>
            <a:ext cx="10515600" cy="5410026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lphaLcParenR"/>
            </a:pPr>
            <a:r>
              <a:rPr lang="en-US" dirty="0"/>
              <a:t>Consider a geographic area, assume a single channel. 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Distribute a set of crowdsourced sensors. They report RSSI.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Three types of transmitters/users: Primary, secondary, intruders.</a:t>
            </a:r>
          </a:p>
          <a:p>
            <a:pPr algn="just"/>
            <a:r>
              <a:rPr lang="en-US" b="1" dirty="0"/>
              <a:t>Definition. MTL-SS</a:t>
            </a:r>
            <a:r>
              <a:rPr lang="en-US" dirty="0"/>
              <a:t>: given the observations from the sensors, localize the</a:t>
            </a:r>
            <a:r>
              <a:rPr lang="zh-CN" altLang="en-US" dirty="0"/>
              <a:t> </a:t>
            </a:r>
            <a:r>
              <a:rPr lang="en-US" altLang="zh-CN" dirty="0"/>
              <a:t>intruders and estimate the intruders’ power.</a:t>
            </a:r>
          </a:p>
          <a:p>
            <a:pPr algn="just"/>
            <a:endParaRPr lang="en-US" altLang="zh-CN" sz="1400" dirty="0"/>
          </a:p>
          <a:p>
            <a:pPr marL="0" indent="0" algn="just">
              <a:buNone/>
            </a:pPr>
            <a:r>
              <a:rPr lang="en-US" altLang="zh-CN" dirty="0"/>
              <a:t>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Sensor receives only a sum of the signals from the multiple intruders transmitting simultaneously.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Multiple targets to localize, some might be close to each other.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Dynamically changing authorized users in the background.</a:t>
            </a:r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4A827-A1D4-F543-8B30-59D8487D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04B4090-DE8D-7249-8FD2-ED96190666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11532"/>
      </p:ext>
    </p:extLst>
  </p:cSld>
  <p:clrMapOvr>
    <a:masterClrMapping/>
  </p:clrMapOvr>
  <p:transition spd="slow" advTm="689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259F-3349-384B-B6E8-9C70B78E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Talk Focus: Multiple Transmitter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3F229-D8B7-3449-8B9D-183F3743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2111207"/>
            <a:ext cx="11857463" cy="1391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this talk, we largely assume no background users (primary/secondary user)</a:t>
            </a:r>
          </a:p>
          <a:p>
            <a:pPr marL="0" indent="0">
              <a:buNone/>
            </a:pPr>
            <a:r>
              <a:rPr lang="en-US" dirty="0"/>
              <a:t>Only intruders and sensors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multiple transmitter localization problem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44738-060B-B947-8172-52B6F712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7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DBB571-23FC-0649-8351-13319DA2C3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202670"/>
      </p:ext>
    </p:extLst>
  </p:cSld>
  <p:clrMapOvr>
    <a:masterClrMapping/>
  </p:clrMapOvr>
  <p:transition spd="slow" advTm="149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DB63-A89A-8942-B75B-46A98014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2063761" cy="1325563"/>
          </a:xfrm>
        </p:spPr>
        <p:txBody>
          <a:bodyPr>
            <a:noAutofit/>
          </a:bodyPr>
          <a:lstStyle/>
          <a:p>
            <a:r>
              <a:rPr lang="en-US" sz="4000" dirty="0"/>
              <a:t>3 High-level Approach: MAP (Maximum a Posterior)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573122"/>
                <a:ext cx="7302137" cy="4260404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configuration of intruders, a set of (location, power) pairs. </a:t>
                </a:r>
              </a:p>
              <a:p>
                <a:r>
                  <a:rPr lang="en-US" dirty="0"/>
                  <a:t>Training data: Probability distributions (PDs) of RSSI at sensor locations for each hypothesis</a:t>
                </a:r>
              </a:p>
              <a:p>
                <a:r>
                  <a:rPr lang="en-US" dirty="0"/>
                  <a:t>MAP: Given actual sensor observations of RSSI, compute the following Bayes formula and pick the most likely hypothesis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573122"/>
                <a:ext cx="7302137" cy="4260404"/>
              </a:xfrm>
              <a:blipFill>
                <a:blip r:embed="rId6"/>
                <a:stretch>
                  <a:fillRect l="-1389" t="-2381" r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BB53B8-3209-E44D-97FE-316C34412299}"/>
                  </a:ext>
                </a:extLst>
              </p:cNvPr>
              <p:cNvSpPr/>
              <p:nvPr/>
            </p:nvSpPr>
            <p:spPr>
              <a:xfrm>
                <a:off x="548640" y="4637995"/>
                <a:ext cx="4799982" cy="9367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BB53B8-3209-E44D-97FE-316C3441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637995"/>
                <a:ext cx="4799982" cy="936795"/>
              </a:xfrm>
              <a:prstGeom prst="rect">
                <a:avLst/>
              </a:prstGeom>
              <a:blipFill>
                <a:blip r:embed="rId7"/>
                <a:stretch>
                  <a:fillRect t="-17333" b="-8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EA3-C175-874B-B30D-1BBED8FC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667FD-4333-6842-9E02-480BAD113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0571" y="1690688"/>
            <a:ext cx="3083258" cy="302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FBD79-653B-8A46-8AA0-6B363D01F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9818" y="3977595"/>
            <a:ext cx="6731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93BA7-6FD4-DC40-9A25-C5994A23F87E}"/>
              </a:ext>
            </a:extLst>
          </p:cNvPr>
          <p:cNvSpPr txBox="1"/>
          <p:nvPr/>
        </p:nvSpPr>
        <p:spPr>
          <a:xfrm>
            <a:off x="8545180" y="4905702"/>
            <a:ext cx="297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single hypothesis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0C3555A-6953-F248-84C5-7ABF38E6C4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432450"/>
      </p:ext>
    </p:extLst>
  </p:cSld>
  <p:clrMapOvr>
    <a:masterClrMapping/>
  </p:clrMapOvr>
  <p:transition spd="slow" advTm="622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uiExpand="1" build="p"/>
      <p:bldP spid="10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D728-0BE6-8743-930A-1AB99AA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Pros &amp; Cons of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E858-3CAC-6F4F-BBC8-97388CDCF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Pros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Optimal classification accuracy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No need to assume a propagation model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Allows to estimate intruders’ power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Extends to solve MTL-SS problem with background users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Cons: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High computation cost</a:t>
            </a:r>
          </a:p>
          <a:p>
            <a:pPr lvl="2"/>
            <a:r>
              <a:rPr lang="en-US" sz="2600" dirty="0"/>
              <a:t>Divide-and-conquer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High training cost</a:t>
            </a:r>
          </a:p>
          <a:p>
            <a:pPr lvl="2"/>
            <a:r>
              <a:rPr lang="en-US" sz="2600" dirty="0"/>
              <a:t>Interpolation</a:t>
            </a:r>
          </a:p>
          <a:p>
            <a:pPr lvl="2"/>
            <a:r>
              <a:rPr lang="en-US" sz="2600" dirty="0"/>
              <a:t>Only train for a single intruder, assuming conditional independence, and utilizing power summations 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07244-63ED-1F4E-8FEC-DE06EB99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9</a:t>
            </a:fld>
            <a:endParaRPr lang="en-US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ED48035D-7540-224F-AAC1-E00F94DCC284}"/>
              </a:ext>
            </a:extLst>
          </p:cNvPr>
          <p:cNvSpPr/>
          <p:nvPr/>
        </p:nvSpPr>
        <p:spPr>
          <a:xfrm rot="16200000">
            <a:off x="5159778" y="4450627"/>
            <a:ext cx="188829" cy="825500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FEA9AB97-9A1F-5348-A055-51122DD79E8F}"/>
              </a:ext>
            </a:extLst>
          </p:cNvPr>
          <p:cNvSpPr/>
          <p:nvPr/>
        </p:nvSpPr>
        <p:spPr>
          <a:xfrm rot="14616018">
            <a:off x="5160844" y="4884569"/>
            <a:ext cx="188829" cy="825500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8233768-3CFA-2F49-A8E6-36C05C8781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337234"/>
      </p:ext>
    </p:extLst>
  </p:cSld>
  <p:clrMapOvr>
    <a:masterClrMapping/>
  </p:clrMapOvr>
  <p:transition spd="slow" advTm="4944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2|7.4|8.7|7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7.6|6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19.5|1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5.5|2.3|6.5|8.3|6.2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4|3.9|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1.4|2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2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6.9|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9157</TotalTime>
  <Words>2552</Words>
  <Application>Microsoft Macintosh PowerPoint</Application>
  <PresentationFormat>Widescreen</PresentationFormat>
  <Paragraphs>418</Paragraphs>
  <Slides>57</Slides>
  <Notes>24</Notes>
  <HiddenSlides>39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Efficient Localization of Multiple Intruders in Shared Spectrum Systems</vt:lpstr>
      <vt:lpstr>CONTENTS</vt:lpstr>
      <vt:lpstr>1 Introduction</vt:lpstr>
      <vt:lpstr>1 Shared Spectrum</vt:lpstr>
      <vt:lpstr>2 Problem -- Illustration</vt:lpstr>
      <vt:lpstr>2 Problem Definition &amp; Challenges</vt:lpstr>
      <vt:lpstr>2 Talk Focus: Multiple Transmitter Localization</vt:lpstr>
      <vt:lpstr>3 High-level Approach: MAP (Maximum a Posterior)</vt:lpstr>
      <vt:lpstr>3 Pros &amp; Cons of MAP</vt:lpstr>
      <vt:lpstr>3 MAP*: Optimizing MAP</vt:lpstr>
      <vt:lpstr>3 MAP* Illustration</vt:lpstr>
      <vt:lpstr>3 Reduce Training Cost via Interpolation</vt:lpstr>
      <vt:lpstr>3 Novel Interpolation Technique (ILDW)</vt:lpstr>
      <vt:lpstr>3 Extensions: With Background users; Power Estimation</vt:lpstr>
      <vt:lpstr>4 Evaluation – MAP*, Simulation</vt:lpstr>
      <vt:lpstr>4 Minimizing Training Cost: Simulation</vt:lpstr>
      <vt:lpstr>4 MAP*, Indoor Testbed</vt:lpstr>
      <vt:lpstr>5 Conclusion</vt:lpstr>
      <vt:lpstr>Backup Slides</vt:lpstr>
      <vt:lpstr>3 Estimate Power in MAP*</vt:lpstr>
      <vt:lpstr>3 MAP** for MTL-SS</vt:lpstr>
      <vt:lpstr>4.3 MAP** for MTL-SS, Large Scale Simulation</vt:lpstr>
      <vt:lpstr>3 Solution – Four Building Blocks</vt:lpstr>
      <vt:lpstr>3.3 MAP** for MTL-SS</vt:lpstr>
      <vt:lpstr>5.3 Simulation: MTL -- Varying Training Data</vt:lpstr>
      <vt:lpstr>5.3 Simulation: MTL -- Varying Training Data</vt:lpstr>
      <vt:lpstr>5.3 Simulation: MAP* Power Error</vt:lpstr>
      <vt:lpstr>5.3 Simulation: Running Time</vt:lpstr>
      <vt:lpstr>5.3 Simulation: MTL-SS, 2 PU, 3 SU and                             Varying # of Intruders</vt:lpstr>
      <vt:lpstr>5.4 Small Scale Testbed: Devices</vt:lpstr>
      <vt:lpstr>5.4 Small Scale Testbed: Architecture</vt:lpstr>
      <vt:lpstr>5.4 Small Scale Testbed: Indoors</vt:lpstr>
      <vt:lpstr>5.4 Small Scale Testbed: Outdoors</vt:lpstr>
      <vt:lpstr>5.4 Small Scale Testbed: (Only Show one Result)</vt:lpstr>
      <vt:lpstr>4.4 An Extreme Case</vt:lpstr>
      <vt:lpstr>3.3 Problem – Input and Output</vt:lpstr>
      <vt:lpstr>Thresholds</vt:lpstr>
      <vt:lpstr>2.5 Related work --- Where do we fall in?</vt:lpstr>
      <vt:lpstr>3.1 Reduce Training Cost via Interpolation</vt:lpstr>
      <vt:lpstr>3.2 MAP*: Generalized Maximum a Posterior </vt:lpstr>
      <vt:lpstr>3.3 Optimize Estimation of Power in MAP*</vt:lpstr>
      <vt:lpstr>4.1 Methodology: Bayes Formula</vt:lpstr>
      <vt:lpstr>4.1 Methodology: Gaussian Distribution</vt:lpstr>
      <vt:lpstr>4.1 Methodology: # of Parameters?</vt:lpstr>
      <vt:lpstr>4.2 MAP* for MTL: Optimize computation time</vt:lpstr>
      <vt:lpstr>4.1 Methodology: Hypothesis-based Bayesian Approach (or MAP, or fingerprinting)</vt:lpstr>
      <vt:lpstr>Procedure-1</vt:lpstr>
      <vt:lpstr>Q: What will procedure-1 leave out?</vt:lpstr>
      <vt:lpstr>Procedure-2</vt:lpstr>
      <vt:lpstr>Q: Solutions Other than Online Training?</vt:lpstr>
      <vt:lpstr>3.4 MAP** for MTL-SS</vt:lpstr>
      <vt:lpstr>3.4 MAP**: Online Training</vt:lpstr>
      <vt:lpstr>4.1 Evaluation Metrics</vt:lpstr>
      <vt:lpstr>4.2 Algorithms Compared</vt:lpstr>
      <vt:lpstr>4.3 Large Scale Simulation</vt:lpstr>
      <vt:lpstr>4.2 Simulation: MTL -- Varying # of Intruders</vt:lpstr>
      <vt:lpstr>5.3 Simulation: MTL -- Varying Sensor Density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Caitao B Zhan</dc:creator>
  <cp:lastModifiedBy>Caitao B Zhan</cp:lastModifiedBy>
  <cp:revision>468</cp:revision>
  <dcterms:created xsi:type="dcterms:W3CDTF">2019-12-11T17:34:58Z</dcterms:created>
  <dcterms:modified xsi:type="dcterms:W3CDTF">2020-04-24T15:51:23Z</dcterms:modified>
</cp:coreProperties>
</file>